
<file path=[Content_Types].xml><?xml version="1.0" encoding="utf-8"?>
<Types xmlns="http://schemas.openxmlformats.org/package/2006/content-types"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773" r:id="rId3"/>
    <p:sldId id="274" r:id="rId4"/>
    <p:sldId id="267" r:id="rId5"/>
    <p:sldId id="783" r:id="rId6"/>
    <p:sldId id="782" r:id="rId7"/>
    <p:sldId id="286" r:id="rId8"/>
    <p:sldId id="784" r:id="rId9"/>
    <p:sldId id="288" r:id="rId10"/>
    <p:sldId id="772" r:id="rId11"/>
    <p:sldId id="270" r:id="rId12"/>
    <p:sldId id="775" r:id="rId13"/>
    <p:sldId id="269" r:id="rId14"/>
    <p:sldId id="268" r:id="rId15"/>
    <p:sldId id="771" r:id="rId16"/>
    <p:sldId id="767" r:id="rId17"/>
    <p:sldId id="776" r:id="rId18"/>
    <p:sldId id="289" r:id="rId19"/>
    <p:sldId id="785" r:id="rId20"/>
    <p:sldId id="287" r:id="rId21"/>
    <p:sldId id="770" r:id="rId22"/>
    <p:sldId id="786" r:id="rId23"/>
    <p:sldId id="292" r:id="rId24"/>
    <p:sldId id="291" r:id="rId25"/>
    <p:sldId id="282" r:id="rId26"/>
    <p:sldId id="779" r:id="rId27"/>
    <p:sldId id="281" r:id="rId28"/>
    <p:sldId id="777" r:id="rId29"/>
    <p:sldId id="766" r:id="rId30"/>
    <p:sldId id="781" r:id="rId31"/>
    <p:sldId id="285" r:id="rId32"/>
    <p:sldId id="294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Madureira" initials="SM" lastIdx="1" clrIdx="0">
    <p:extLst>
      <p:ext uri="{19B8F6BF-5375-455C-9EA6-DF929625EA0E}">
        <p15:presenceInfo xmlns:p15="http://schemas.microsoft.com/office/powerpoint/2012/main" userId="Sandra Madurei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Destaqu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Destaqu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1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36D94-D156-4F3B-A391-6509346DB5D2}" type="datetimeFigureOut">
              <a:rPr lang="pt-PT" smtClean="0"/>
              <a:t>22/05/2020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29395-92A0-4A4B-A91E-862C97B5DD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746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90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50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34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77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43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39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17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25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60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81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97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EF6E-3C0A-4204-AD91-6FB2381E76E8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9DC7C-E8F1-4AE0-B7AA-12FA7BFD9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10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2.png"/><Relationship Id="rId3" Type="http://schemas.microsoft.com/office/2007/relationships/media" Target="../media/media4.WAV"/><Relationship Id="rId21" Type="http://schemas.openxmlformats.org/officeDocument/2006/relationships/image" Target="../media/image12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7.png"/><Relationship Id="rId2" Type="http://schemas.openxmlformats.org/officeDocument/2006/relationships/audio" Target="../media/media3.WAV"/><Relationship Id="rId16" Type="http://schemas.openxmlformats.org/officeDocument/2006/relationships/audio" Target="../media/media10.wav"/><Relationship Id="rId20" Type="http://schemas.openxmlformats.org/officeDocument/2006/relationships/image" Target="../media/image11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15.png"/><Relationship Id="rId5" Type="http://schemas.microsoft.com/office/2007/relationships/media" Target="../media/media5.WAV"/><Relationship Id="rId15" Type="http://schemas.microsoft.com/office/2007/relationships/media" Target="../media/media10.wav"/><Relationship Id="rId23" Type="http://schemas.openxmlformats.org/officeDocument/2006/relationships/image" Target="../media/image14.png"/><Relationship Id="rId10" Type="http://schemas.openxmlformats.org/officeDocument/2006/relationships/audio" Target="../media/media7.WAV"/><Relationship Id="rId19" Type="http://schemas.openxmlformats.org/officeDocument/2006/relationships/image" Target="../media/image10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hyperlink" Target="https://www.youtube.com/watch?v=_a4QmhMKW9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m4a"/><Relationship Id="rId11" Type="http://schemas.openxmlformats.org/officeDocument/2006/relationships/image" Target="../media/image24.png"/><Relationship Id="rId5" Type="http://schemas.microsoft.com/office/2007/relationships/media" Target="../media/media15.m4a"/><Relationship Id="rId10" Type="http://schemas.openxmlformats.org/officeDocument/2006/relationships/image" Target="../media/image7.png"/><Relationship Id="rId4" Type="http://schemas.openxmlformats.org/officeDocument/2006/relationships/audio" Target="../media/media14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.png"/><Relationship Id="rId3" Type="http://schemas.microsoft.com/office/2007/relationships/media" Target="../media/media18.wav"/><Relationship Id="rId7" Type="http://schemas.microsoft.com/office/2007/relationships/media" Target="../media/media20.wav"/><Relationship Id="rId12" Type="http://schemas.openxmlformats.org/officeDocument/2006/relationships/audio" Target="../media/media22.wav"/><Relationship Id="rId17" Type="http://schemas.openxmlformats.org/officeDocument/2006/relationships/image" Target="../media/image34.png"/><Relationship Id="rId2" Type="http://schemas.openxmlformats.org/officeDocument/2006/relationships/audio" Target="../media/media17.wav"/><Relationship Id="rId16" Type="http://schemas.openxmlformats.org/officeDocument/2006/relationships/image" Target="../media/image33.png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microsoft.com/office/2007/relationships/media" Target="../media/media22.wav"/><Relationship Id="rId5" Type="http://schemas.microsoft.com/office/2007/relationships/media" Target="../media/media19.wav"/><Relationship Id="rId15" Type="http://schemas.openxmlformats.org/officeDocument/2006/relationships/image" Target="../media/image32.png"/><Relationship Id="rId10" Type="http://schemas.openxmlformats.org/officeDocument/2006/relationships/audio" Target="../media/media21.wav"/><Relationship Id="rId4" Type="http://schemas.openxmlformats.org/officeDocument/2006/relationships/audio" Target="../media/media18.wav"/><Relationship Id="rId9" Type="http://schemas.microsoft.com/office/2007/relationships/media" Target="../media/media21.wav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video" Target="../media/media23.mp4"/><Relationship Id="rId16" Type="http://schemas.openxmlformats.org/officeDocument/2006/relationships/image" Target="../media/image47.png"/><Relationship Id="rId20" Type="http://schemas.openxmlformats.org/officeDocument/2006/relationships/image" Target="../media/image51.svg"/><Relationship Id="rId1" Type="http://schemas.microsoft.com/office/2007/relationships/media" Target="../media/media23.mp4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vues.bu.uca.fr/index.php/Signifiances/issue/view/2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"/>
            <a:ext cx="12192000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92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0718"/>
          </a:xfrm>
        </p:spPr>
        <p:txBody>
          <a:bodyPr>
            <a:normAutofit fontScale="90000"/>
          </a:bodyPr>
          <a:lstStyle/>
          <a:p>
            <a:pPr algn="ctr"/>
            <a:r>
              <a:rPr lang="pt-PT" altLang="pt-P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Códigos do Simbolismo Sonoro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B030C6-AF05-4AB7-BC68-DBB6507C9C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2719" y="1168200"/>
            <a:ext cx="7004615" cy="9624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B5B607A-4413-4880-9684-F165294ACE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5127" y="2533236"/>
            <a:ext cx="7119797" cy="7001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053D190-B174-4EA4-AA97-CF82CD748B3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719" y="3636608"/>
            <a:ext cx="7249195" cy="7001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03834E8-3A4E-48F3-A8C7-C6772371864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0561" y="4699868"/>
            <a:ext cx="6926773" cy="69164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06EDF8F-6389-438D-A4E0-D75DE9E4536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23693" y="5365648"/>
            <a:ext cx="2952750" cy="7239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7DEBFAC-8CC6-4AFA-89AD-539B2F28409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V="1">
            <a:off x="568063" y="1216107"/>
            <a:ext cx="265140" cy="22536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A5439FF-658D-40FF-AB23-5247DE81DE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2745" y="2651783"/>
            <a:ext cx="272382" cy="23152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0947A9-6272-4789-B1C5-144D1D160F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 flipV="1">
            <a:off x="560816" y="3803292"/>
            <a:ext cx="272386" cy="23152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0A7A404-0FAF-4F19-AC63-F0B77C8B90D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3686" y="4970774"/>
            <a:ext cx="278636" cy="236841"/>
          </a:xfrm>
          <a:prstGeom prst="rect">
            <a:avLst/>
          </a:prstGeom>
        </p:spPr>
      </p:pic>
      <p:pic>
        <p:nvPicPr>
          <p:cNvPr id="14" name="A-PressãoSubglotalMenor">
            <a:hlinkClick r:id="" action="ppaction://media"/>
            <a:extLst>
              <a:ext uri="{FF2B5EF4-FFF2-40B4-BE49-F238E27FC236}">
                <a16:creationId xmlns:a16="http://schemas.microsoft.com/office/drawing/2014/main" id="{9A6B0CCF-6D77-47B8-B03A-932CDEF6D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635615" y="3872304"/>
            <a:ext cx="609600" cy="609600"/>
          </a:xfrm>
          <a:prstGeom prst="rect">
            <a:avLst/>
          </a:prstGeom>
        </p:spPr>
      </p:pic>
      <p:pic>
        <p:nvPicPr>
          <p:cNvPr id="15" name="A- PressãoSbglotalMaior">
            <a:hlinkClick r:id="" action="ppaction://media"/>
            <a:extLst>
              <a:ext uri="{FF2B5EF4-FFF2-40B4-BE49-F238E27FC236}">
                <a16:creationId xmlns:a16="http://schemas.microsoft.com/office/drawing/2014/main" id="{2C1ACD90-057A-4667-9437-87FFE59446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472080" y="3872304"/>
            <a:ext cx="609600" cy="609600"/>
          </a:xfrm>
          <a:prstGeom prst="rect">
            <a:avLst/>
          </a:prstGeom>
        </p:spPr>
      </p:pic>
      <p:pic>
        <p:nvPicPr>
          <p:cNvPr id="16" name="Eideespalharmeucanto">
            <a:hlinkClick r:id="" action="ppaction://media"/>
            <a:extLst>
              <a:ext uri="{FF2B5EF4-FFF2-40B4-BE49-F238E27FC236}">
                <a16:creationId xmlns:a16="http://schemas.microsoft.com/office/drawing/2014/main" id="{4BEEE685-3A95-473D-B623-4A7E42E0A2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971723" y="5233266"/>
            <a:ext cx="521361" cy="521361"/>
          </a:xfrm>
          <a:prstGeom prst="rect">
            <a:avLst/>
          </a:prstGeom>
        </p:spPr>
      </p:pic>
      <p:pic>
        <p:nvPicPr>
          <p:cNvPr id="17" name="Códigodefrequenciabaixo">
            <a:hlinkClick r:id="" action="ppaction://media"/>
            <a:extLst>
              <a:ext uri="{FF2B5EF4-FFF2-40B4-BE49-F238E27FC236}">
                <a16:creationId xmlns:a16="http://schemas.microsoft.com/office/drawing/2014/main" id="{37E57FEB-CD44-446E-863F-D5AC2BE7F6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408267" y="1328791"/>
            <a:ext cx="609600" cy="609600"/>
          </a:xfrm>
          <a:prstGeom prst="rect">
            <a:avLst/>
          </a:prstGeom>
        </p:spPr>
      </p:pic>
      <p:pic>
        <p:nvPicPr>
          <p:cNvPr id="19" name="Códigodefrequênciaalto">
            <a:hlinkClick r:id="" action="ppaction://media"/>
            <a:extLst>
              <a:ext uri="{FF2B5EF4-FFF2-40B4-BE49-F238E27FC236}">
                <a16:creationId xmlns:a16="http://schemas.microsoft.com/office/drawing/2014/main" id="{71FE72FB-4B73-46F0-BF8F-BD91F50B3B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278678" y="886608"/>
            <a:ext cx="609600" cy="609600"/>
          </a:xfrm>
          <a:prstGeom prst="rect">
            <a:avLst/>
          </a:prstGeom>
        </p:spPr>
      </p:pic>
      <p:pic>
        <p:nvPicPr>
          <p:cNvPr id="7" name="Código de esforçoalto">
            <a:hlinkClick r:id="" action="ppaction://media"/>
            <a:extLst>
              <a:ext uri="{FF2B5EF4-FFF2-40B4-BE49-F238E27FC236}">
                <a16:creationId xmlns:a16="http://schemas.microsoft.com/office/drawing/2014/main" id="{EB128536-821A-4E81-9B9A-FEC43AF9BD0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888223" y="2651783"/>
            <a:ext cx="609600" cy="609600"/>
          </a:xfrm>
          <a:prstGeom prst="rect">
            <a:avLst/>
          </a:prstGeom>
        </p:spPr>
      </p:pic>
      <p:pic>
        <p:nvPicPr>
          <p:cNvPr id="18" name="ComonãoteesperavaHarsh">
            <a:hlinkClick r:id="" action="ppaction://media"/>
            <a:extLst>
              <a:ext uri="{FF2B5EF4-FFF2-40B4-BE49-F238E27FC236}">
                <a16:creationId xmlns:a16="http://schemas.microsoft.com/office/drawing/2014/main" id="{FC397C53-7206-4FB0-BD29-2641378EE4A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172758" y="5689800"/>
            <a:ext cx="526869" cy="526869"/>
          </a:xfrm>
          <a:prstGeom prst="rect">
            <a:avLst/>
          </a:prstGeom>
        </p:spPr>
      </p:pic>
      <p:pic>
        <p:nvPicPr>
          <p:cNvPr id="21" name="AmauryTensãobaixa">
            <a:hlinkClick r:id="" action="ppaction://media"/>
            <a:extLst>
              <a:ext uri="{FF2B5EF4-FFF2-40B4-BE49-F238E27FC236}">
                <a16:creationId xmlns:a16="http://schemas.microsoft.com/office/drawing/2014/main" id="{11BB2EEF-A953-4817-AAB2-0EF4F01B936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583478" y="2451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49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3200" dirty="0">
                <a:latin typeface="Arial" panose="020B0604020202020204" pitchFamily="34" charset="0"/>
                <a:cs typeface="Arial" panose="020B0604020202020204" pitchFamily="34" charset="0"/>
              </a:rPr>
              <a:t>As Metáforas Sonoras </a:t>
            </a:r>
            <a:br>
              <a:rPr lang="pt-PT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79657" y="1690688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Gestos articulatórios expressivos que emergem de sinestesias entre os cinco sentidos do homem.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(FÓNAGY,2001)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E618D5-DD8F-4124-A9C4-3066E2FA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57" y="3067323"/>
            <a:ext cx="4171950" cy="3086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EF78C8-8C18-4770-BFA5-741B19DCB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773" y="2754333"/>
            <a:ext cx="1552575" cy="15811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466DB3-E27B-493E-B500-37B8D4443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707" y="3067323"/>
            <a:ext cx="2095500" cy="20002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6895C22-011D-4046-860A-0C50AEA74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482" y="6341479"/>
            <a:ext cx="8763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49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 Materialidade Fônica: os elementos segmentais e prosódicos (vocais e visuais)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7278A4-FCC4-4939-8B22-BDDCD5754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82" y="2234029"/>
            <a:ext cx="3885936" cy="23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54" y="0"/>
            <a:ext cx="12213831" cy="6870281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918" y="134912"/>
            <a:ext cx="11612379" cy="1345534"/>
          </a:xfrm>
        </p:spPr>
        <p:txBody>
          <a:bodyPr>
            <a:normAutofit fontScale="90000"/>
          </a:bodyPr>
          <a:lstStyle/>
          <a:p>
            <a:pPr algn="ctr"/>
            <a:r>
              <a:rPr lang="pt-PT" altLang="pt-PT" sz="3600" dirty="0">
                <a:latin typeface="Arial" panose="020B0604020202020204" pitchFamily="34" charset="0"/>
                <a:cs typeface="Arial" panose="020B0604020202020204" pitchFamily="34" charset="0"/>
              </a:rPr>
              <a:t>As propriedades da materialidade fônica:  fontes de som e as consequências acústicas e expressivas em usos poéticos do  simbolismo sonoro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21831" y="1659285"/>
            <a:ext cx="122138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Fontes de voz </a:t>
            </a:r>
          </a:p>
          <a:p>
            <a:pPr marL="82550" indent="0">
              <a:buNone/>
              <a:defRPr/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vibração das pregas vocais -&gt; ressonância melodiosa - &gt; </a:t>
            </a:r>
            <a:r>
              <a:rPr lang="pt-PT" sz="2400" dirty="0" err="1">
                <a:latin typeface="Arial" panose="020B0604020202020204" pitchFamily="34" charset="0"/>
                <a:cs typeface="Arial" panose="020B0604020202020204" pitchFamily="34" charset="0"/>
              </a:rPr>
              <a:t>harmonicidade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82550" indent="0">
              <a:buNone/>
              <a:defRPr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550" indent="0">
              <a:buNone/>
              <a:defRPr/>
            </a:pPr>
            <a:endParaRPr lang="pt-PT" sz="2400" dirty="0"/>
          </a:p>
          <a:p>
            <a:pPr marL="82550" indent="0">
              <a:buNone/>
              <a:defRPr/>
            </a:pPr>
            <a:endParaRPr lang="pt-PT" sz="2400" dirty="0"/>
          </a:p>
          <a:p>
            <a:pPr marL="82550" indent="0">
              <a:buNone/>
              <a:defRPr/>
            </a:pPr>
            <a:endParaRPr lang="pt-PT" sz="2400" dirty="0"/>
          </a:p>
          <a:p>
            <a:pPr marL="82550" indent="0">
              <a:buNone/>
              <a:defRPr/>
            </a:pPr>
            <a:endParaRPr lang="pt-PT" sz="2400" dirty="0"/>
          </a:p>
          <a:p>
            <a:pPr marL="82550" indent="0">
              <a:buNone/>
              <a:defRPr/>
            </a:pPr>
            <a:endParaRPr lang="pt-PT" sz="2400" dirty="0"/>
          </a:p>
          <a:p>
            <a:pPr marL="82550" indent="0">
              <a:buNone/>
              <a:defRPr/>
            </a:pPr>
            <a:r>
              <a:rPr lang="pt-PT" sz="2400" dirty="0"/>
              <a:t>	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CD5C1DE-7815-476A-8C06-6C8712B25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844" y="4132986"/>
            <a:ext cx="2522263" cy="189537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A6755D3-B914-43B0-A9F6-6A9B201A0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617" y="2753654"/>
            <a:ext cx="1707760" cy="15062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2588FC7-3F11-40EC-8E3A-C7901092D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8" y="2879269"/>
            <a:ext cx="2219324" cy="3530066"/>
          </a:xfrm>
          <a:prstGeom prst="rect">
            <a:avLst/>
          </a:prstGeom>
        </p:spPr>
      </p:pic>
      <p:pic>
        <p:nvPicPr>
          <p:cNvPr id="17" name="onda-1">
            <a:hlinkClick r:id="" action="ppaction://media"/>
            <a:extLst>
              <a:ext uri="{FF2B5EF4-FFF2-40B4-BE49-F238E27FC236}">
                <a16:creationId xmlns:a16="http://schemas.microsoft.com/office/drawing/2014/main" id="{EB1D6499-44B0-4FE1-B5D8-75226B1E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51" y="3303343"/>
            <a:ext cx="688365" cy="48607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9187386-2570-48C7-9723-C7E13FF408FF}"/>
              </a:ext>
            </a:extLst>
          </p:cNvPr>
          <p:cNvSpPr/>
          <p:nvPr/>
        </p:nvSpPr>
        <p:spPr>
          <a:xfrm>
            <a:off x="3265117" y="6032823"/>
            <a:ext cx="28520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b="1" dirty="0">
                <a:hlinkClick r:id="rId9"/>
              </a:rPr>
              <a:t>https://www.youtube.com/watch?v=_a4QmhMKW9E</a:t>
            </a:r>
            <a:endParaRPr lang="pt-PT" sz="9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E2C902-C8BA-4D33-8AC2-A4C3C02B3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2223" y="4523076"/>
            <a:ext cx="1304925" cy="2424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2E0426B-8A62-4231-A586-20732ECC02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0682" y="2834691"/>
            <a:ext cx="1451485" cy="15576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2E98850-CFB7-4125-B3DF-53E960F4AA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9049" y="4447645"/>
            <a:ext cx="94297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502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8798" y="-968141"/>
            <a:ext cx="17062137" cy="9597453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0855" y="-662782"/>
            <a:ext cx="10786660" cy="2229507"/>
          </a:xfrm>
        </p:spPr>
        <p:txBody>
          <a:bodyPr>
            <a:normAutofit fontScale="90000"/>
          </a:bodyPr>
          <a:lstStyle/>
          <a:p>
            <a:pPr algn="ctr"/>
            <a:br>
              <a:rPr lang="pt-PT" altLang="pt-PT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altLang="pt-PT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altLang="pt-PT" sz="3600" dirty="0">
                <a:latin typeface="Arial" panose="020B0604020202020204" pitchFamily="34" charset="0"/>
                <a:cs typeface="Arial" panose="020B0604020202020204" pitchFamily="34" charset="0"/>
              </a:rPr>
              <a:t>As propriedades da materialidade fônica: fontes de som e as consequências acústicas e expressivas em usos poéticos do  simbolismo sonoro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38199" y="1901952"/>
            <a:ext cx="113537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Fontes de ruído</a:t>
            </a:r>
          </a:p>
          <a:p>
            <a:pPr marL="82550" indent="0">
              <a:buNone/>
              <a:defRPr/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Obstruções totais à passagem da corrente de ar e sua liberação  -&gt;                                                                       				silêncio         +              plosão </a:t>
            </a:r>
          </a:p>
          <a:p>
            <a:pPr marL="82550" indent="0">
              <a:buNone/>
              <a:defRPr/>
            </a:pPr>
            <a:endParaRPr 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550" indent="0">
              <a:buNone/>
              <a:defRPr/>
            </a:pPr>
            <a:endParaRPr lang="pt-P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550" indent="0">
              <a:buNone/>
              <a:defRPr/>
            </a:pPr>
            <a:endParaRPr lang="pt-PT" sz="2400" i="1" dirty="0"/>
          </a:p>
          <a:p>
            <a:pPr marL="82550" indent="0">
              <a:buNone/>
              <a:defRPr/>
            </a:pPr>
            <a:r>
              <a:rPr lang="pt-PT" sz="2400" i="1" dirty="0"/>
              <a:t>No meio do caminho tinha uma pedra</a:t>
            </a:r>
          </a:p>
          <a:p>
            <a:pPr marL="82550" indent="0">
              <a:buNone/>
              <a:defRPr/>
            </a:pPr>
            <a:r>
              <a:rPr lang="pt-PT" sz="2400" i="1" dirty="0"/>
              <a:t>Tinha uma pedra no meio do caminho</a:t>
            </a:r>
          </a:p>
          <a:p>
            <a:pPr marL="82550" indent="0">
              <a:buNone/>
              <a:defRPr/>
            </a:pPr>
            <a:r>
              <a:rPr lang="pt-PT" sz="2400" dirty="0"/>
              <a:t>Carlos Drummond de Andrade</a:t>
            </a:r>
          </a:p>
          <a:p>
            <a:pPr marL="82550" indent="0">
              <a:buNone/>
              <a:defRPr/>
            </a:pPr>
            <a:r>
              <a:rPr lang="pt-PT" sz="1200" b="1" dirty="0">
                <a:solidFill>
                  <a:schemeClr val="accent5">
                    <a:lumMod val="75000"/>
                  </a:schemeClr>
                </a:solidFill>
              </a:rPr>
              <a:t>CD- Luz da Cidade</a:t>
            </a:r>
          </a:p>
          <a:p>
            <a:pPr marL="82550" indent="0">
              <a:buNone/>
              <a:defRPr/>
            </a:pPr>
            <a:endParaRPr lang="pt-PT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48079E-5CCB-4E75-98D8-6B0A8E7AC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813114"/>
            <a:ext cx="17287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nhumapedra">
            <a:hlinkClick r:id="" action="ppaction://media"/>
            <a:extLst>
              <a:ext uri="{FF2B5EF4-FFF2-40B4-BE49-F238E27FC236}">
                <a16:creationId xmlns:a16="http://schemas.microsoft.com/office/drawing/2014/main" id="{C16F516A-B4BB-4435-849A-2E775C79C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9643" y="3429000"/>
            <a:ext cx="609600" cy="609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9857FFF-AF77-4466-8100-4B335345E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944" y="5616903"/>
            <a:ext cx="1304925" cy="2190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2EF3C03-9C41-4D6D-A84E-1F4E9AB2E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167" y="3813114"/>
            <a:ext cx="1916250" cy="16700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4E202E0-207E-484D-80AB-7E2BFC5C0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549" y="5576337"/>
            <a:ext cx="13049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212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altLang="pt-PT" sz="3600" dirty="0">
                <a:latin typeface="Arial" panose="020B0604020202020204" pitchFamily="34" charset="0"/>
                <a:cs typeface="Arial" panose="020B0604020202020204" pitchFamily="34" charset="0"/>
              </a:rPr>
              <a:t>As propriedades da materialidade fônica: fontes de som e as consequências acústicas e expressivas em usos poéticos do  simbolismo sonoro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38200" y="1901952"/>
            <a:ext cx="10515600" cy="382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Obstruções parciais à passagem de ar -&gt; ruído contínuo</a:t>
            </a:r>
          </a:p>
          <a:p>
            <a:pPr algn="just">
              <a:lnSpc>
                <a:spcPct val="150000"/>
              </a:lnSpc>
            </a:pPr>
            <a:endParaRPr lang="pt-PT" sz="2400" dirty="0"/>
          </a:p>
          <a:p>
            <a:pPr>
              <a:defRPr/>
            </a:pPr>
            <a:r>
              <a:rPr lang="pt-BR" sz="2400" i="1" dirty="0"/>
              <a:t>Vozes veladas, veludosas vozes,</a:t>
            </a:r>
            <a:br>
              <a:rPr lang="pt-BR" sz="2400" i="1" dirty="0"/>
            </a:br>
            <a:r>
              <a:rPr lang="pt-BR" sz="2400" i="1" dirty="0"/>
              <a:t>Volúpias dos violões, vozes veladas,</a:t>
            </a:r>
            <a:br>
              <a:rPr lang="pt-BR" sz="2400" i="1" dirty="0"/>
            </a:br>
            <a:r>
              <a:rPr lang="pt-BR" sz="2400" i="1" dirty="0"/>
              <a:t>Vagam nos velhos vórtices velozes</a:t>
            </a:r>
          </a:p>
          <a:p>
            <a:pPr>
              <a:defRPr/>
            </a:pPr>
            <a:r>
              <a:rPr lang="pt-PT" sz="2400" i="1" dirty="0"/>
              <a:t>Dos ventos, vivas, vãs, vulcanizadas.</a:t>
            </a:r>
          </a:p>
          <a:p>
            <a:pPr algn="just">
              <a:lnSpc>
                <a:spcPct val="150000"/>
              </a:lnSpc>
            </a:pPr>
            <a:r>
              <a:rPr lang="pt-PT" sz="2400" dirty="0"/>
              <a:t>Cruz e Sousa</a:t>
            </a:r>
          </a:p>
          <a:p>
            <a:pPr algn="just">
              <a:lnSpc>
                <a:spcPct val="150000"/>
              </a:lnSpc>
            </a:pPr>
            <a:endParaRPr lang="pt-PT" sz="2400" dirty="0"/>
          </a:p>
        </p:txBody>
      </p:sp>
      <p:pic>
        <p:nvPicPr>
          <p:cNvPr id="5" name="Imagem 1">
            <a:extLst>
              <a:ext uri="{FF2B5EF4-FFF2-40B4-BE49-F238E27FC236}">
                <a16:creationId xmlns:a16="http://schemas.microsoft.com/office/drawing/2014/main" id="{307AF47D-7F05-449E-BDF3-D251D25A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205" y="2672265"/>
            <a:ext cx="16573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Liniovozesveladas (1)">
            <a:hlinkClick r:id="" action="ppaction://media"/>
            <a:extLst>
              <a:ext uri="{FF2B5EF4-FFF2-40B4-BE49-F238E27FC236}">
                <a16:creationId xmlns:a16="http://schemas.microsoft.com/office/drawing/2014/main" id="{C87A977F-5F9D-4246-903F-683477BF5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5360" y="2938752"/>
            <a:ext cx="609600" cy="609600"/>
          </a:xfrm>
          <a:prstGeom prst="rect">
            <a:avLst/>
          </a:prstGeom>
        </p:spPr>
      </p:pic>
      <p:pic>
        <p:nvPicPr>
          <p:cNvPr id="6" name="vozes_veladas_Sandra_madureira_mono">
            <a:hlinkClick r:id="" action="ppaction://media"/>
            <a:extLst>
              <a:ext uri="{FF2B5EF4-FFF2-40B4-BE49-F238E27FC236}">
                <a16:creationId xmlns:a16="http://schemas.microsoft.com/office/drawing/2014/main" id="{25FC38E0-BD09-402F-BE09-C3A86DA55B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5360" y="4256778"/>
            <a:ext cx="609600" cy="609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D2F64F5-D38F-4623-BA54-480F30EBB9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5417" y="4561578"/>
            <a:ext cx="1304925" cy="219075"/>
          </a:xfrm>
          <a:prstGeom prst="rect">
            <a:avLst/>
          </a:prstGeom>
        </p:spPr>
      </p:pic>
      <p:pic>
        <p:nvPicPr>
          <p:cNvPr id="9" name="chain">
            <a:hlinkClick r:id="" action="ppaction://media"/>
            <a:extLst>
              <a:ext uri="{FF2B5EF4-FFF2-40B4-BE49-F238E27FC236}">
                <a16:creationId xmlns:a16="http://schemas.microsoft.com/office/drawing/2014/main" id="{56C0AFC2-7CB9-4737-8145-B603905105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5439" y="5318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598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3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646" y="-23961"/>
            <a:ext cx="10814154" cy="827559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600" dirty="0">
                <a:latin typeface="Arial" panose="020B0604020202020204" pitchFamily="34" charset="0"/>
                <a:cs typeface="Arial" panose="020B0604020202020204" pitchFamily="34" charset="0"/>
              </a:rPr>
              <a:t>Usos expressivos de variantes </a:t>
            </a:r>
            <a:r>
              <a:rPr lang="pt-PT" sz="3600" dirty="0" err="1">
                <a:latin typeface="Arial" panose="020B0604020202020204" pitchFamily="34" charset="0"/>
                <a:cs typeface="Arial" panose="020B0604020202020204" pitchFamily="34" charset="0"/>
              </a:rPr>
              <a:t>róticas</a:t>
            </a:r>
            <a:r>
              <a:rPr lang="pt-PT" sz="3600" dirty="0">
                <a:latin typeface="Arial" panose="020B0604020202020204" pitchFamily="34" charset="0"/>
                <a:cs typeface="Arial" panose="020B0604020202020204" pitchFamily="34" charset="0"/>
              </a:rPr>
              <a:t>  e de diversidade de ajustes de qualidade de voz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E6951AE-9892-43BE-AB52-495EB4B62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6998" y="2657944"/>
            <a:ext cx="390525" cy="2171700"/>
          </a:xfrm>
          <a:prstGeom prst="rect">
            <a:avLst/>
          </a:prstGeom>
        </p:spPr>
      </p:pic>
      <p:pic>
        <p:nvPicPr>
          <p:cNvPr id="7" name="Marcador de Posição de Conteúdo 3">
            <a:extLst>
              <a:ext uri="{FF2B5EF4-FFF2-40B4-BE49-F238E27FC236}">
                <a16:creationId xmlns:a16="http://schemas.microsoft.com/office/drawing/2014/main" id="{54939724-E76D-4971-B184-ACBF9810A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566" y="2260566"/>
            <a:ext cx="7887596" cy="3790187"/>
          </a:xfrm>
          <a:prstGeom prst="rect">
            <a:avLst/>
          </a:prstGeom>
        </p:spPr>
      </p:pic>
      <p:pic>
        <p:nvPicPr>
          <p:cNvPr id="5" name="ChainMar">
            <a:hlinkClick r:id="" action="ppaction://media"/>
            <a:extLst>
              <a:ext uri="{FF2B5EF4-FFF2-40B4-BE49-F238E27FC236}">
                <a16:creationId xmlns:a16="http://schemas.microsoft.com/office/drawing/2014/main" id="{93036C64-2DFD-43DA-B074-254A30730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8329" y="1146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980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503"/>
            <a:ext cx="12192170" cy="6858096"/>
          </a:xfr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4E4DB10-69B4-4A50-9BF8-4037C705BD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8" y="4925744"/>
            <a:ext cx="5735002" cy="13864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F47F48-E94F-43D5-AB4C-F0508C462B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6201" y="62964"/>
            <a:ext cx="7232057" cy="373604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5DB015-F472-486C-903B-F16AA540A8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578" y="299538"/>
            <a:ext cx="3038475" cy="1714500"/>
          </a:xfrm>
          <a:prstGeom prst="rect">
            <a:avLst/>
          </a:prstGeom>
        </p:spPr>
      </p:pic>
      <p:pic>
        <p:nvPicPr>
          <p:cNvPr id="6" name="Chain Enganei-me">
            <a:hlinkClick r:id="" action="ppaction://media"/>
            <a:extLst>
              <a:ext uri="{FF2B5EF4-FFF2-40B4-BE49-F238E27FC236}">
                <a16:creationId xmlns:a16="http://schemas.microsoft.com/office/drawing/2014/main" id="{3E56F517-168D-4527-AF00-63F565BA8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85732" y="1033934"/>
            <a:ext cx="609600" cy="609600"/>
          </a:xfrm>
          <a:prstGeom prst="rect">
            <a:avLst/>
          </a:prstGeom>
        </p:spPr>
      </p:pic>
      <p:pic>
        <p:nvPicPr>
          <p:cNvPr id="15" name="B-Enganei-me">
            <a:hlinkClick r:id="" action="ppaction://media"/>
            <a:extLst>
              <a:ext uri="{FF2B5EF4-FFF2-40B4-BE49-F238E27FC236}">
                <a16:creationId xmlns:a16="http://schemas.microsoft.com/office/drawing/2014/main" id="{C540B282-CF68-46DC-96E3-A3E1E3188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80653" y="2061934"/>
            <a:ext cx="304800" cy="304800"/>
          </a:xfrm>
          <a:prstGeom prst="rect">
            <a:avLst/>
          </a:prstGeom>
        </p:spPr>
      </p:pic>
      <p:pic>
        <p:nvPicPr>
          <p:cNvPr id="16" name="C-Enganei-me">
            <a:hlinkClick r:id="" action="ppaction://media"/>
            <a:extLst>
              <a:ext uri="{FF2B5EF4-FFF2-40B4-BE49-F238E27FC236}">
                <a16:creationId xmlns:a16="http://schemas.microsoft.com/office/drawing/2014/main" id="{E53B7D10-F6BB-4CD8-82D5-8CEA2ED8D8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89635" y="3984482"/>
            <a:ext cx="331076" cy="393825"/>
          </a:xfrm>
          <a:prstGeom prst="rect">
            <a:avLst/>
          </a:prstGeom>
        </p:spPr>
      </p:pic>
      <p:pic>
        <p:nvPicPr>
          <p:cNvPr id="17" name="D-Enganei-me">
            <a:hlinkClick r:id="" action="ppaction://media"/>
            <a:extLst>
              <a:ext uri="{FF2B5EF4-FFF2-40B4-BE49-F238E27FC236}">
                <a16:creationId xmlns:a16="http://schemas.microsoft.com/office/drawing/2014/main" id="{4E4ACA02-6D3D-4457-870C-2F3E396DA1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88269" y="3941598"/>
            <a:ext cx="340058" cy="340058"/>
          </a:xfrm>
          <a:prstGeom prst="rect">
            <a:avLst/>
          </a:prstGeom>
        </p:spPr>
      </p:pic>
      <p:pic>
        <p:nvPicPr>
          <p:cNvPr id="18" name="E-Enganei-me">
            <a:hlinkClick r:id="" action="ppaction://media"/>
            <a:extLst>
              <a:ext uri="{FF2B5EF4-FFF2-40B4-BE49-F238E27FC236}">
                <a16:creationId xmlns:a16="http://schemas.microsoft.com/office/drawing/2014/main" id="{2C593A89-E4BB-4941-BE6D-DE628516DB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81461" y="3818092"/>
            <a:ext cx="418143" cy="418143"/>
          </a:xfrm>
          <a:prstGeom prst="rect">
            <a:avLst/>
          </a:prstGeom>
        </p:spPr>
      </p:pic>
      <p:pic>
        <p:nvPicPr>
          <p:cNvPr id="7" name="B-Enganei-me">
            <a:hlinkClick r:id="" action="ppaction://media"/>
            <a:extLst>
              <a:ext uri="{FF2B5EF4-FFF2-40B4-BE49-F238E27FC236}">
                <a16:creationId xmlns:a16="http://schemas.microsoft.com/office/drawing/2014/main" id="{80FC8B85-CF8C-4D92-AB1F-91D7A3E3F69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77381" y="2865221"/>
            <a:ext cx="378819" cy="3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860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877"/>
            <a:ext cx="12191999" cy="6858000"/>
          </a:xfr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5982C4-A347-41F8-A11C-8972B7EC4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20" y="15738"/>
            <a:ext cx="10732957" cy="682652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3329D74-D76B-4EF5-921E-C0A8BDF04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6998" y="2657944"/>
            <a:ext cx="390525" cy="21717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C0D923A-B540-4CA7-B158-92793270E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320" y="3743794"/>
            <a:ext cx="27336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83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PESQUISA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38200" y="1901952"/>
            <a:ext cx="10515600" cy="277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Natureza</a:t>
            </a:r>
          </a:p>
          <a:p>
            <a:pPr algn="ctr">
              <a:lnSpc>
                <a:spcPct val="150000"/>
              </a:lnSpc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Fonética Experimental</a:t>
            </a:r>
          </a:p>
        </p:txBody>
      </p:sp>
    </p:spTree>
    <p:extLst>
      <p:ext uri="{BB962C8B-B14F-4D97-AF65-F5344CB8AC3E}">
        <p14:creationId xmlns:p14="http://schemas.microsoft.com/office/powerpoint/2010/main" val="358486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6286" y="178136"/>
            <a:ext cx="10885714" cy="42488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Fonética, Que bicho é esse?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49382" y="781156"/>
            <a:ext cx="11281558" cy="657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É um bicho extremamente cativante, colorido de matizes!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Instigador da busca de conhecimento de como a fala é produzida, ouvida, 	percebida  e  mediada pelo sinal acústico nas interações humanas.</a:t>
            </a: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Temática desta comunicação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A análise fonética da expressividade da fala que decorre da variabilidade que caracteriza a fala.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PERCORREREMOS …</a:t>
            </a:r>
          </a:p>
          <a:p>
            <a:pPr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Pesquisa fonética experimental sobre a fala expressiva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38200" y="1901952"/>
            <a:ext cx="10515600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Bases Teóricas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Métodos e instrumentos de análise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Dados de produção e / ou de percepção de fala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fonética estatisticamente baseada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dos resultados em relação às bases teóricas</a:t>
            </a:r>
          </a:p>
        </p:txBody>
      </p:sp>
    </p:spTree>
    <p:extLst>
      <p:ext uri="{BB962C8B-B14F-4D97-AF65-F5344CB8AC3E}">
        <p14:creationId xmlns:p14="http://schemas.microsoft.com/office/powerpoint/2010/main" val="184415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2305"/>
            <a:ext cx="12738859" cy="7165609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827" y="95536"/>
            <a:ext cx="10270579" cy="838079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Na      da Fonética Experimental</a:t>
            </a:r>
          </a:p>
        </p:txBody>
      </p:sp>
      <p:pic>
        <p:nvPicPr>
          <p:cNvPr id="5" name="Roticos">
            <a:hlinkClick r:id="" action="ppaction://media"/>
            <a:extLst>
              <a:ext uri="{FF2B5EF4-FFF2-40B4-BE49-F238E27FC236}">
                <a16:creationId xmlns:a16="http://schemas.microsoft.com/office/drawing/2014/main" id="{4242094F-F327-4FAA-BDA0-C928E9367E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9212" y="598042"/>
            <a:ext cx="4812631" cy="27071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9A99EDB-FB39-4C7A-8310-0DE4EC214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447" y="1754270"/>
            <a:ext cx="2952750" cy="11334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BF476FC-2335-4B28-A203-BD137B3A0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4606" y="4245668"/>
            <a:ext cx="3505200" cy="16509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37B5951-9CD6-4B98-A975-4D488136C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3554" y="3613716"/>
            <a:ext cx="4349667" cy="27540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046FAE9-8192-44C0-8FFE-70AD12007F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4937" y="1690688"/>
            <a:ext cx="390525" cy="21717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1ADE58-1FFA-4018-92CF-016182E56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872" y="1910073"/>
            <a:ext cx="790575" cy="9334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624B57B-C4C5-4746-A72E-B9F6402F7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8235" y="3247003"/>
            <a:ext cx="1590675" cy="7334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3645BEF-D577-4B12-935D-E8DC32312F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1447" y="1218795"/>
            <a:ext cx="1495425" cy="6477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A2128D1-B45A-4301-B07F-F518EF6A3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89597" y="260205"/>
            <a:ext cx="1302548" cy="60505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19407F1-C9E7-45C9-9F52-92E12E2F6A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8759" y="3429000"/>
            <a:ext cx="1354456" cy="63490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12B8B14-894C-444B-8D97-F05571FAEB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159" y="3819981"/>
            <a:ext cx="1122918" cy="52402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4454C3A-AD1E-46EF-8D20-A66F4A77F7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0323" y="4454189"/>
            <a:ext cx="1486335" cy="148048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0DE2173-4C22-4A77-A33B-F60B9DE6E5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515" y="5996336"/>
            <a:ext cx="1123950" cy="3048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EE44C9A-09BD-429E-91DF-387C3DE3B6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9494" y="3050963"/>
            <a:ext cx="1610225" cy="171459"/>
          </a:xfrm>
          <a:prstGeom prst="rect">
            <a:avLst/>
          </a:prstGeom>
        </p:spPr>
      </p:pic>
      <p:pic>
        <p:nvPicPr>
          <p:cNvPr id="7" name="Gráfico 6" descr="Lupa">
            <a:extLst>
              <a:ext uri="{FF2B5EF4-FFF2-40B4-BE49-F238E27FC236}">
                <a16:creationId xmlns:a16="http://schemas.microsoft.com/office/drawing/2014/main" id="{80EC3835-E957-41DE-ADE2-2F58AF3AC8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9321" y="200212"/>
            <a:ext cx="789478" cy="7894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86CF2F-1FA7-41D0-ADB4-1DBB7067115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17840" y="692973"/>
            <a:ext cx="828675" cy="1619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6F8A9CA-A8EA-4EFA-A3AB-CF32B999AB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32176" y="6462026"/>
            <a:ext cx="1860739" cy="24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APLICAÇÕES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0371" y="2677886"/>
            <a:ext cx="11941627" cy="3553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Pesquisa</a:t>
            </a:r>
          </a:p>
          <a:p>
            <a:pPr algn="ctr">
              <a:lnSpc>
                <a:spcPct val="15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Treinamento</a:t>
            </a:r>
          </a:p>
          <a:p>
            <a:pPr algn="ctr">
              <a:lnSpc>
                <a:spcPct val="15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Assessoria</a:t>
            </a:r>
          </a:p>
          <a:p>
            <a:pPr algn="ctr">
              <a:lnSpc>
                <a:spcPct val="150000"/>
              </a:lnSpc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30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21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571" y="132088"/>
            <a:ext cx="10515600" cy="609433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Contextos de Aplicação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6782" y="741521"/>
            <a:ext cx="11540576" cy="611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estilística de fala e canto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da conversação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do discurso oral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poética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de atos de fala 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de estereótipos vocais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Caracterização de traços de personalidade na fala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Caracterização de condições clínicas pela fala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Estudos sociofonéticos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de estados afetivos (atitudes, emoções e sentimentos) pela fala e face</a:t>
            </a: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62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3347" y="136525"/>
            <a:ext cx="10515600" cy="609433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Contextos de Aplicação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6935" y="882483"/>
            <a:ext cx="1170368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Promoção de eficiência na comunicação falada: interações entre pessoas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Seleção de vozes para propaganda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Seleção de vozes para de personagens de animações 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Formação de leitores, profissionais da voz (dubladores, atores, professores, cantores, porta-vozes) e da comunicação (jornalistas, repórteres) e outros profissionais em  (fonoaudiólogos, peritos criminais, advogados e políticos)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Subsídios para tecnologias de fala: síntese e reconhecimento de fala expressiva, interação homem-máquina, modelamento da prosódia expressiva para ser implementado em sistemas de comunicação homem-máquina.  </a:t>
            </a:r>
          </a:p>
        </p:txBody>
      </p:sp>
    </p:spTree>
    <p:extLst>
      <p:ext uri="{BB962C8B-B14F-4D97-AF65-F5344CB8AC3E}">
        <p14:creationId xmlns:p14="http://schemas.microsoft.com/office/powerpoint/2010/main" val="1944448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Iniciação aos estudos da expressividade da fala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38199" y="1901951"/>
            <a:ext cx="11049001" cy="367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Formação em fonética articulatória, acústica e auditiva.</a:t>
            </a:r>
          </a:p>
          <a:p>
            <a:pPr marL="342900" indent="-342900" algn="just">
              <a:lnSpc>
                <a:spcPct val="20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Aquisição de conhecimentos em estatística aplicada à análise de dados de fala.</a:t>
            </a:r>
          </a:p>
          <a:p>
            <a:pPr marL="342900" indent="-342900" algn="just">
              <a:lnSpc>
                <a:spcPct val="20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Familiarização com ferramentas, instrumentos, roteiros e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scripts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utilizados  em análises de natureza fonética experimental.</a:t>
            </a:r>
          </a:p>
        </p:txBody>
      </p:sp>
    </p:spTree>
    <p:extLst>
      <p:ext uri="{BB962C8B-B14F-4D97-AF65-F5344CB8AC3E}">
        <p14:creationId xmlns:p14="http://schemas.microsoft.com/office/powerpoint/2010/main" val="2296540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-216568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504" y="-64086"/>
            <a:ext cx="10515600" cy="56130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8863" y="593350"/>
            <a:ext cx="11201766" cy="6080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análise acústica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PRAAT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livre para análise acústica de fala</a:t>
            </a:r>
          </a:p>
          <a:p>
            <a:pPr algn="just">
              <a:lnSpc>
                <a:spcPct val="150000"/>
              </a:lnSpc>
            </a:pP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Script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ExpressionEvaluator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(Barbosa, 2009)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análise estatística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R-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Rcommander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– Factor Miner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Transcrição fonética e visualização</a:t>
            </a:r>
          </a:p>
          <a:p>
            <a:pPr algn="just">
              <a:lnSpc>
                <a:spcPct val="150000"/>
              </a:lnSpc>
            </a:pP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Seeing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Speech  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análise perceptiva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VPA 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Laver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Mackenzie-Beck, 2007)</a:t>
            </a:r>
          </a:p>
          <a:p>
            <a:pPr algn="just">
              <a:lnSpc>
                <a:spcPct val="150000"/>
              </a:lnSpc>
            </a:pP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Gtrace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Queen´s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 Belfast)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Sistemas/Roteiros/Questionários de Diferencial Semântico/Escalas</a:t>
            </a:r>
          </a:p>
        </p:txBody>
      </p:sp>
    </p:spTree>
    <p:extLst>
      <p:ext uri="{BB962C8B-B14F-4D97-AF65-F5344CB8AC3E}">
        <p14:creationId xmlns:p14="http://schemas.microsoft.com/office/powerpoint/2010/main" val="2257177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149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1946" y="0"/>
            <a:ext cx="10515600" cy="56130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88807" y="561307"/>
            <a:ext cx="11161247" cy="672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análise da face/emoções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FaceReader – Noldus Technology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Affectiva 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análise da respiração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RespTrack  (Universidade de Estocolmo)  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análise articulatória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Ultrassom (Articulate Instruments) 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edição de imagens, vídeos e áudios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Format Factory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transcrição, sincronização de áudio e vídeo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Elan software (Max Planck Institute)</a:t>
            </a: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47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2188" y="493781"/>
            <a:ext cx="10515600" cy="56130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lbass.org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FFB7BA3-96E7-45FF-BE7F-3A2F307EB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80" y="3678285"/>
            <a:ext cx="3190549" cy="232454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82890C2-9232-4F00-890B-0F21338F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480" y="1577868"/>
            <a:ext cx="2804689" cy="157763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53E16E8-5A0F-494B-863D-BED3C8827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66" y="2872996"/>
            <a:ext cx="2645812" cy="111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2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1528" y="352992"/>
            <a:ext cx="10515600" cy="801251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Bibliografia introdutória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A73F15-3370-4C60-8538-189B1776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7" y="1017319"/>
            <a:ext cx="11422505" cy="55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15095" y="1124262"/>
            <a:ext cx="7160821" cy="166021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o caminho do som ao sentido para entender  como se constrói 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61361" y="2784474"/>
            <a:ext cx="649580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chemeClr val="bg1">
                    <a:lumMod val="65000"/>
                  </a:schemeClr>
                </a:solidFill>
                <a:latin typeface="Viner Hand ITC" panose="03070502030502020203" pitchFamily="66" charset="0"/>
                <a:cs typeface="Arial" panose="020B0604020202020204" pitchFamily="34" charset="0"/>
              </a:rPr>
              <a:t>A </a:t>
            </a:r>
            <a:r>
              <a:rPr lang="pt-BR" sz="3600" dirty="0" err="1">
                <a:solidFill>
                  <a:schemeClr val="bg1">
                    <a:lumMod val="65000"/>
                  </a:schemeClr>
                </a:solidFill>
                <a:latin typeface="Viner Hand ITC" panose="03070502030502020203" pitchFamily="66" charset="0"/>
                <a:cs typeface="Arial" panose="020B0604020202020204" pitchFamily="34" charset="0"/>
              </a:rPr>
              <a:t>Expresssividade</a:t>
            </a:r>
            <a:r>
              <a:rPr lang="pt-BR" sz="3600" dirty="0">
                <a:solidFill>
                  <a:schemeClr val="bg1">
                    <a:lumMod val="65000"/>
                  </a:schemeClr>
                </a:solidFill>
                <a:latin typeface="Viner Hand ITC" panose="03070502030502020203" pitchFamily="66" charset="0"/>
                <a:cs typeface="Arial" panose="020B0604020202020204" pitchFamily="34" charset="0"/>
              </a:rPr>
              <a:t> da Fala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D993D1-B8B0-425C-9D1D-6EC7995F4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85" y="1124262"/>
            <a:ext cx="2935137" cy="42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3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3600" dirty="0"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81000" y="1336468"/>
            <a:ext cx="105156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BARBOSA, P. A. (2009). Detecting Changes in Speech Expressiveness in participants of a radio program. Proceedings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Interspeech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Brighton, United Kingdom, 1, 2155-2158. </a:t>
            </a:r>
          </a:p>
          <a:p>
            <a:r>
              <a:rPr lang="es-ES" sz="1600" dirty="0"/>
              <a:t>EKMAN, P.; FRIESEN, W. V.; HAGER, J. C. (eds.) (2002). </a:t>
            </a:r>
            <a:r>
              <a:rPr lang="es-ES" sz="1600" i="1" dirty="0"/>
              <a:t>Facial </a:t>
            </a:r>
            <a:r>
              <a:rPr lang="es-ES" sz="1600" i="1" dirty="0" err="1"/>
              <a:t>Action</a:t>
            </a:r>
            <a:r>
              <a:rPr lang="es-ES" sz="1600" i="1" dirty="0"/>
              <a:t> </a:t>
            </a:r>
            <a:r>
              <a:rPr lang="es-ES" sz="1600" i="1" dirty="0" err="1"/>
              <a:t>Coding</a:t>
            </a:r>
            <a:r>
              <a:rPr lang="es-ES" sz="1600" i="1" dirty="0"/>
              <a:t> </a:t>
            </a:r>
            <a:r>
              <a:rPr lang="es-ES" sz="1600" i="1" dirty="0" err="1"/>
              <a:t>System</a:t>
            </a:r>
            <a:r>
              <a:rPr lang="es-ES" sz="1600" dirty="0"/>
              <a:t> (2nd ed.). Salt Lake City, UT: </a:t>
            </a:r>
            <a:r>
              <a:rPr lang="es-ES" sz="1600" dirty="0" err="1"/>
              <a:t>Research</a:t>
            </a:r>
            <a:r>
              <a:rPr lang="es-ES" sz="1600" dirty="0"/>
              <a:t> Nexus </a:t>
            </a:r>
            <a:r>
              <a:rPr lang="es-ES" sz="1600" dirty="0" err="1"/>
              <a:t>eBook</a:t>
            </a:r>
            <a:r>
              <a:rPr lang="es-ES" sz="1600" dirty="0"/>
              <a:t>.</a:t>
            </a:r>
            <a:endParaRPr lang="pt-PT" sz="1600" dirty="0"/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GUSSENHOVEN, C. (2016). Foundations of intonation meaning: anatomical and physiological factors,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Oller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D. K.; Dale, R. and U.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Griebel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U. (eds),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Topics in Cognitive Science,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v. 8, 2, 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GUSSENHOVEN, C. (2002). Intonation and Interpretation: Phonetics and Phonology.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Proceedings of the 1st International Conference on Speech Prosody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Aix-en-Provence, 47-57.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FÓNAGY, I.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(2001).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Languages within Language: an Evolutive Approach.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Amsterdam: John Benjamins.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JAKOBSON, R. (1978). 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Six Lectures on Sound and Meaning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Cambridge, MA: MIT Press.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JAKOBSON, R.; WAUGH, L. R. (1979).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The Sound Shape of Language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Indiana University Press and Harvester Press.</a:t>
            </a:r>
          </a:p>
          <a:p>
            <a:r>
              <a:rPr lang="en-US" dirty="0"/>
              <a:t>KÖHLER, W. (1947). Gestalt Psychology, New York : Liveright.</a:t>
            </a:r>
            <a:endParaRPr lang="pt-PT" dirty="0"/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LAVER, J.; MACKENZIE-BECK, J. (2007). </a:t>
            </a:r>
            <a:r>
              <a:rPr lang="nl-NL" sz="1600" i="1" dirty="0">
                <a:latin typeface="Arial" panose="020B0604020202020204" pitchFamily="34" charset="0"/>
                <a:cs typeface="Arial" panose="020B0604020202020204" pitchFamily="34" charset="0"/>
              </a:rPr>
              <a:t>Vocal Profile Analysis Scheme–VPAS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[handout].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Edinburgh: Queen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Margareth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University College, Research Centre.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OHALA, J. J. (1997). Sound symbolism, in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Proceedings of the 4th Seoul International Conference on Linguistics [SICOL]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11-15 Aug 1997, 98-103. 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NOBILI, L. (2019) Introduction: Le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symbolisme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phonétique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l'âge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l'oralité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numérique. Une perspective sur le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langage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delà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'nature' et 'culture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’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Symbolisme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phonétique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transmodalité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Signifiances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Signifying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), 3(1),1I-XXXV.</a:t>
            </a:r>
          </a:p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PLATÃO (2001) 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Crátilo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. Lisboa: Instituto Piaget. </a:t>
            </a:r>
          </a:p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15092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002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86201"/>
            <a:ext cx="10515600" cy="668028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Agradecimentos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38199" y="1534914"/>
            <a:ext cx="103594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>
                <a:latin typeface="Arial" panose="020B0604020202020204" pitchFamily="34" charset="0"/>
                <a:cs typeface="Arial" panose="020B0604020202020204" pitchFamily="34" charset="0"/>
              </a:rPr>
              <a:t>À ABRALIN e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à comunidade científica em geral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Aos colegas da mesa redonda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Aos ouvintes da mesa redonda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Aos orientandos 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ex-orientandos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Ao Grupo de Pesquisa em  Estudos sobre a Fala (PUCSP-CNPQ)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Ao Grupo de Pesquisa em Análise e Modelamento Dinâmicos da Prosódia da Fala (UNICAMP-CNPq) 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À Rose Barbosa pelas contribuições à forma de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208759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72"/>
            <a:ext cx="12191999" cy="6858000"/>
          </a:xfrm>
        </p:spPr>
      </p:pic>
      <p:sp>
        <p:nvSpPr>
          <p:cNvPr id="7" name="CaixaDeTexto 6"/>
          <p:cNvSpPr txBox="1"/>
          <p:nvPr/>
        </p:nvSpPr>
        <p:spPr>
          <a:xfrm>
            <a:off x="618007" y="1937084"/>
            <a:ext cx="107357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Ser foneticista</a:t>
            </a:r>
            <a:r>
              <a:rPr lang="en-US" sz="2400" dirty="0">
                <a:latin typeface="Times New Roman"/>
                <a:cs typeface="Times New Roman"/>
              </a:rPr>
              <a:t> é pop!!!</a:t>
            </a:r>
          </a:p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[</a:t>
            </a:r>
            <a:r>
              <a:rPr lang="en-US" sz="2400" dirty="0" err="1">
                <a:solidFill>
                  <a:srgbClr val="3366FF"/>
                </a:solidFill>
                <a:latin typeface="Times New Roman"/>
                <a:cs typeface="Times New Roman"/>
              </a:rPr>
              <a:t>seɾ</a:t>
            </a:r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3366FF"/>
                </a:solidFill>
                <a:latin typeface="Times New Roman"/>
                <a:cs typeface="Times New Roman"/>
              </a:rPr>
              <a:t>fonetʃɪsistɐ</a:t>
            </a:r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 ɛ pɔpɪ]</a:t>
            </a:r>
          </a:p>
          <a:p>
            <a:pPr algn="ctr"/>
            <a:endParaRPr lang="en-US" sz="24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Obrigado</a:t>
            </a:r>
          </a:p>
          <a:p>
            <a:pPr algn="ctr"/>
            <a:r>
              <a:rPr lang="en-US" sz="2400" dirty="0">
                <a:solidFill>
                  <a:srgbClr val="3366FF"/>
                </a:solidFill>
                <a:latin typeface="Times New Roman"/>
                <a:cs typeface="Times New Roman"/>
              </a:rPr>
              <a:t>[obɾigadʊ]</a:t>
            </a:r>
          </a:p>
          <a:p>
            <a:pPr algn="ctr"/>
            <a:endParaRPr lang="en-US" sz="24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41C666-CF46-4528-8120-85815BAA3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7" y="2335319"/>
            <a:ext cx="2570362" cy="144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788" y="365125"/>
            <a:ext cx="12029212" cy="58418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 expressividade da fala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" y="1183091"/>
            <a:ext cx="12191998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															</a:t>
            </a: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 																				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6A3858A-2B08-41C2-A8E4-6049D9487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906" y="5092061"/>
            <a:ext cx="3897457" cy="9192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1256862-CE5B-451C-8166-37D6A8ED3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293" y="6026150"/>
            <a:ext cx="3067050" cy="4667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A8E4618-C46E-474D-AE1D-38E48DF1A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158" y="1482186"/>
            <a:ext cx="6691369" cy="3018329"/>
          </a:xfrm>
          <a:prstGeom prst="rect">
            <a:avLst/>
          </a:prstGeom>
        </p:spPr>
      </p:pic>
      <p:pic>
        <p:nvPicPr>
          <p:cNvPr id="5" name="SandraMadureira">
            <a:hlinkClick r:id="" action="ppaction://media"/>
            <a:extLst>
              <a:ext uri="{FF2B5EF4-FFF2-40B4-BE49-F238E27FC236}">
                <a16:creationId xmlns:a16="http://schemas.microsoft.com/office/drawing/2014/main" id="{59935EB4-BDE3-4A24-AF55-4E5F3FA77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0940" y="4942067"/>
            <a:ext cx="609600" cy="6096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8949A89-03FA-43B2-B750-BC44BA9EB8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473" y="1614852"/>
            <a:ext cx="2164215" cy="31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851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4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804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Linguístico, paralinguístico e extralinguístico:</a:t>
            </a:r>
            <a:b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100" dirty="0">
                <a:latin typeface="Arial" panose="020B0604020202020204" pitchFamily="34" charset="0"/>
                <a:cs typeface="Arial" panose="020B0604020202020204" pitchFamily="34" charset="0"/>
              </a:rPr>
              <a:t>Estilo? Atitude? Emoção? Características pessoais? Características regionais?</a:t>
            </a:r>
          </a:p>
        </p:txBody>
      </p:sp>
      <p:pic>
        <p:nvPicPr>
          <p:cNvPr id="7" name="Narração">
            <a:hlinkClick r:id="" action="ppaction://media"/>
            <a:extLst>
              <a:ext uri="{FF2B5EF4-FFF2-40B4-BE49-F238E27FC236}">
                <a16:creationId xmlns:a16="http://schemas.microsoft.com/office/drawing/2014/main" id="{840F7E75-1754-4CA4-A855-45A6B5FB1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6505" y="2290011"/>
            <a:ext cx="609600" cy="6096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9AA7115-44EC-407B-BC67-98F44B9CB266}"/>
              </a:ext>
            </a:extLst>
          </p:cNvPr>
          <p:cNvSpPr txBox="1"/>
          <p:nvPr/>
        </p:nvSpPr>
        <p:spPr>
          <a:xfrm>
            <a:off x="0" y="1866986"/>
            <a:ext cx="7700211" cy="37286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Estilo de Fala: Leitura? Fala Espontânea? Narração? Comentário?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Locução: Voz profissional? Não profissional?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Falante: Homem? Mulher?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Faixa etária: 1 a 19 anos? 20 a 59 anos? Acima de 60 anos?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Nacionalidade: Brasileira? Estrangeira?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Região: Norte? Nordeste? Centro-Oeste? Sudeste? Sul?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Emoção: Alegria? Tristeza? Raiva? Medo? 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Valência: Positiva? Negativa?</a:t>
            </a:r>
          </a:p>
        </p:txBody>
      </p:sp>
    </p:spTree>
    <p:extLst>
      <p:ext uri="{BB962C8B-B14F-4D97-AF65-F5344CB8AC3E}">
        <p14:creationId xmlns:p14="http://schemas.microsoft.com/office/powerpoint/2010/main" val="10290614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Respostas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62FE05-8955-423E-BD14-1102349A68F5}"/>
              </a:ext>
            </a:extLst>
          </p:cNvPr>
          <p:cNvSpPr txBox="1"/>
          <p:nvPr/>
        </p:nvSpPr>
        <p:spPr>
          <a:xfrm>
            <a:off x="838200" y="1951750"/>
            <a:ext cx="2866697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Estilo de Fala: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Falante: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Locução: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Faixa etária: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Nacionalidade: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Região: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Emoção: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Valência: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065C524-CB2F-4B7A-B94B-F24D4EF97794}"/>
              </a:ext>
            </a:extLst>
          </p:cNvPr>
          <p:cNvSpPr txBox="1"/>
          <p:nvPr/>
        </p:nvSpPr>
        <p:spPr>
          <a:xfrm>
            <a:off x="2852237" y="1958866"/>
            <a:ext cx="286669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Narração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2CFF79-C3FD-4155-8C45-F8B18EEF983E}"/>
              </a:ext>
            </a:extLst>
          </p:cNvPr>
          <p:cNvSpPr txBox="1"/>
          <p:nvPr/>
        </p:nvSpPr>
        <p:spPr>
          <a:xfrm>
            <a:off x="2016671" y="2508853"/>
            <a:ext cx="236917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Mulher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06F2543-9A4A-4031-A5CC-A07320CD8713}"/>
              </a:ext>
            </a:extLst>
          </p:cNvPr>
          <p:cNvSpPr txBox="1"/>
          <p:nvPr/>
        </p:nvSpPr>
        <p:spPr>
          <a:xfrm>
            <a:off x="2612021" y="3601817"/>
            <a:ext cx="286669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Acima de 60 anos</a:t>
            </a:r>
          </a:p>
        </p:txBody>
      </p:sp>
      <p:pic>
        <p:nvPicPr>
          <p:cNvPr id="3" name="Narração">
            <a:hlinkClick r:id="" action="ppaction://media"/>
            <a:extLst>
              <a:ext uri="{FF2B5EF4-FFF2-40B4-BE49-F238E27FC236}">
                <a16:creationId xmlns:a16="http://schemas.microsoft.com/office/drawing/2014/main" id="{92214AFD-A2B8-4D89-A1CC-2A57D9B54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0545" y="699613"/>
            <a:ext cx="609600" cy="6096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1A7C0E-8475-4249-A7B0-9ECD357FBB82}"/>
              </a:ext>
            </a:extLst>
          </p:cNvPr>
          <p:cNvSpPr txBox="1"/>
          <p:nvPr/>
        </p:nvSpPr>
        <p:spPr>
          <a:xfrm>
            <a:off x="3059167" y="4142994"/>
            <a:ext cx="286669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Brasileira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92D7E1-A79C-4245-A133-C8A451A89B61}"/>
              </a:ext>
            </a:extLst>
          </p:cNvPr>
          <p:cNvSpPr txBox="1"/>
          <p:nvPr/>
        </p:nvSpPr>
        <p:spPr>
          <a:xfrm>
            <a:off x="2016671" y="4698426"/>
            <a:ext cx="286669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Região Sudeste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1823554-29A2-46E6-A16A-63599D0244DF}"/>
              </a:ext>
            </a:extLst>
          </p:cNvPr>
          <p:cNvSpPr txBox="1"/>
          <p:nvPr/>
        </p:nvSpPr>
        <p:spPr>
          <a:xfrm>
            <a:off x="2130821" y="5212453"/>
            <a:ext cx="286669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Alegria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180165-28D7-49CC-988C-C43822BA54EC}"/>
              </a:ext>
            </a:extLst>
          </p:cNvPr>
          <p:cNvSpPr txBox="1"/>
          <p:nvPr/>
        </p:nvSpPr>
        <p:spPr>
          <a:xfrm>
            <a:off x="2130821" y="5790303"/>
            <a:ext cx="286669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Positiva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9D4D628-9A31-49A3-9EC2-80F97D80957D}"/>
              </a:ext>
            </a:extLst>
          </p:cNvPr>
          <p:cNvSpPr txBox="1"/>
          <p:nvPr/>
        </p:nvSpPr>
        <p:spPr>
          <a:xfrm>
            <a:off x="2130821" y="3057158"/>
            <a:ext cx="236917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Voz profissional</a:t>
            </a:r>
          </a:p>
        </p:txBody>
      </p:sp>
    </p:spTree>
    <p:extLst>
      <p:ext uri="{BB962C8B-B14F-4D97-AF65-F5344CB8AC3E}">
        <p14:creationId xmlns:p14="http://schemas.microsoft.com/office/powerpoint/2010/main" val="10045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Tópicos desta comunicação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38200" y="1901952"/>
            <a:ext cx="10515600" cy="473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Por  que a fala é expressiva?    BASES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Como investigar a expressividade da fala?  PESQUISA</a:t>
            </a: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quem interessa? APLICAÇÕES</a:t>
            </a:r>
          </a:p>
          <a:p>
            <a:pPr algn="just">
              <a:lnSpc>
                <a:spcPct val="150000"/>
              </a:lnSpc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BASES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38200" y="1901952"/>
            <a:ext cx="10515600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PT" altLang="pt-PT" sz="3200" dirty="0">
                <a:latin typeface="Arial" panose="020B0604020202020204" pitchFamily="34" charset="0"/>
                <a:cs typeface="Arial" panose="020B0604020202020204" pitchFamily="34" charset="0"/>
              </a:rPr>
              <a:t>Vínculo entre Som e Sentido</a:t>
            </a:r>
          </a:p>
          <a:p>
            <a:pPr marL="571500" indent="-571500" algn="ctr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PT" altLang="pt-PT" sz="3200" dirty="0">
                <a:latin typeface="Arial" panose="020B0604020202020204" pitchFamily="34" charset="0"/>
                <a:cs typeface="Arial" panose="020B0604020202020204" pitchFamily="34" charset="0"/>
              </a:rPr>
              <a:t>Códigos do Simbolismo Sonoro </a:t>
            </a:r>
          </a:p>
          <a:p>
            <a:pPr marL="571500" indent="-571500" algn="ctr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PT" altLang="pt-PT" sz="3200" dirty="0">
                <a:latin typeface="Arial" panose="020B0604020202020204" pitchFamily="34" charset="0"/>
                <a:cs typeface="Arial" panose="020B0604020202020204" pitchFamily="34" charset="0"/>
              </a:rPr>
              <a:t>Propriedades da Materialidade Acústica</a:t>
            </a:r>
          </a:p>
          <a:p>
            <a:pPr marL="571500" indent="-571500" algn="ctr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t-PT" altLang="pt-PT" sz="3200" dirty="0">
                <a:latin typeface="Arial" panose="020B0604020202020204" pitchFamily="34" charset="0"/>
                <a:cs typeface="Arial" panose="020B0604020202020204" pitchFamily="34" charset="0"/>
              </a:rPr>
              <a:t>Metáforas Sonoras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3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411" y="1"/>
            <a:ext cx="11197389" cy="1690688"/>
          </a:xfrm>
        </p:spPr>
        <p:txBody>
          <a:bodyPr>
            <a:normAutofit fontScale="90000"/>
          </a:bodyPr>
          <a:lstStyle/>
          <a:p>
            <a:pPr algn="ctr"/>
            <a:br>
              <a:rPr lang="pt-PT" altLang="pt-PT" sz="3600" dirty="0"/>
            </a:br>
            <a:r>
              <a:rPr lang="pt-PT" altLang="pt-PT" sz="3600" dirty="0">
                <a:latin typeface="Arial" panose="020B0604020202020204" pitchFamily="34" charset="0"/>
                <a:cs typeface="Arial" panose="020B0604020202020204" pitchFamily="34" charset="0"/>
              </a:rPr>
              <a:t>A Expressividade da Fala: os Vínculos Motivados entre</a:t>
            </a:r>
            <a:br>
              <a:rPr lang="pt-PT" altLang="pt-PT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altLang="pt-PT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e Sentido</a:t>
            </a:r>
            <a:br>
              <a:rPr lang="pt-PT" altLang="pt-PT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altLang="pt-PT" sz="3600" dirty="0"/>
            </a:b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38200" y="1901952"/>
            <a:ext cx="10515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altLang="pt-PT" sz="2800" dirty="0">
                <a:latin typeface="Arial" panose="020B0604020202020204" pitchFamily="34" charset="0"/>
                <a:cs typeface="Arial" panose="020B0604020202020204" pitchFamily="34" charset="0"/>
              </a:rPr>
              <a:t>O simbolismo sonoro e a natureza do signo linguístico</a:t>
            </a:r>
          </a:p>
          <a:p>
            <a:endParaRPr lang="pt-PT" alt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altLang="pt-PT" sz="2400" dirty="0"/>
          </a:p>
          <a:p>
            <a:endParaRPr lang="pt-PT" altLang="pt-PT" sz="2400" dirty="0"/>
          </a:p>
          <a:p>
            <a:endParaRPr lang="pt-PT" altLang="pt-PT" sz="2400" dirty="0"/>
          </a:p>
          <a:p>
            <a:endParaRPr lang="pt-PT" altLang="pt-PT" sz="2400" dirty="0"/>
          </a:p>
          <a:p>
            <a:endParaRPr lang="pt-PT" altLang="pt-PT" sz="2400" dirty="0"/>
          </a:p>
          <a:p>
            <a:endParaRPr lang="pt-PT" altLang="pt-PT" sz="2400" dirty="0"/>
          </a:p>
          <a:p>
            <a:endParaRPr lang="pt-PT" altLang="pt-PT" sz="2400" dirty="0"/>
          </a:p>
          <a:p>
            <a:endParaRPr lang="pt-PT" altLang="pt-PT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C49C07-FDC9-461F-B006-84610D00D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2" y="2525350"/>
            <a:ext cx="68865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FD86FBC-0890-4E3D-ABFA-9492073C8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78" y="2921794"/>
            <a:ext cx="27051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31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1361</Words>
  <Application>Microsoft Office PowerPoint</Application>
  <PresentationFormat>Ecrã Panorâmico</PresentationFormat>
  <Paragraphs>189</Paragraphs>
  <Slides>32</Slides>
  <Notes>0</Notes>
  <HiddenSlides>0</HiddenSlides>
  <MMClips>24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Viner Hand ITC</vt:lpstr>
      <vt:lpstr>Tema do Office</vt:lpstr>
      <vt:lpstr>Apresentação do PowerPoint</vt:lpstr>
      <vt:lpstr>Fonética, Que bicho é esse?</vt:lpstr>
      <vt:lpstr>… o caminho do som ao sentido para entender  como se constrói  </vt:lpstr>
      <vt:lpstr>A expressividade da fala </vt:lpstr>
      <vt:lpstr>Linguístico, paralinguístico e extralinguístico: Estilo? Atitude? Emoção? Características pessoais? Características regionais?</vt:lpstr>
      <vt:lpstr>Respostas</vt:lpstr>
      <vt:lpstr>Tópicos desta comunicação</vt:lpstr>
      <vt:lpstr>BASES</vt:lpstr>
      <vt:lpstr> A Expressividade da Fala: os Vínculos Motivados entre Som e Sentido  </vt:lpstr>
      <vt:lpstr>Os Códigos do Simbolismo Sonoro</vt:lpstr>
      <vt:lpstr>As Metáforas Sonoras  </vt:lpstr>
      <vt:lpstr>A Materialidade Fônica: os elementos segmentais e prosódicos (vocais e visuais)</vt:lpstr>
      <vt:lpstr>As propriedades da materialidade fônica:  fontes de som e as consequências acústicas e expressivas em usos poéticos do  simbolismo sonoro</vt:lpstr>
      <vt:lpstr>  As propriedades da materialidade fônica: fontes de som e as consequências acústicas e expressivas em usos poéticos do  simbolismo sonoro</vt:lpstr>
      <vt:lpstr>As propriedades da materialidade fônica: fontes de som e as consequências acústicas e expressivas em usos poéticos do  simbolismo sonoro</vt:lpstr>
      <vt:lpstr>Usos expressivos de variantes róticas  e de diversidade de ajustes de qualidade de voz</vt:lpstr>
      <vt:lpstr>Apresentação do PowerPoint</vt:lpstr>
      <vt:lpstr>Apresentação do PowerPoint</vt:lpstr>
      <vt:lpstr>PESQUISA</vt:lpstr>
      <vt:lpstr>Pesquisa fonética experimental sobre a fala expressiva</vt:lpstr>
      <vt:lpstr>Na      da Fonética Experimental</vt:lpstr>
      <vt:lpstr>APLICAÇÕES</vt:lpstr>
      <vt:lpstr>Contextos de Aplicação</vt:lpstr>
      <vt:lpstr>Contextos de Aplicação</vt:lpstr>
      <vt:lpstr>Iniciação aos estudos da expressividade da fala</vt:lpstr>
      <vt:lpstr>Recursos</vt:lpstr>
      <vt:lpstr>Recursos</vt:lpstr>
      <vt:lpstr>lbass.org</vt:lpstr>
      <vt:lpstr>Bibliografia introdutória</vt:lpstr>
      <vt:lpstr>Referências</vt:lpstr>
      <vt:lpstr>Agradecimentos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Sandra Madureira</dc:creator>
  <cp:lastModifiedBy>Sandra Madureira</cp:lastModifiedBy>
  <cp:revision>175</cp:revision>
  <dcterms:created xsi:type="dcterms:W3CDTF">2020-05-09T13:07:33Z</dcterms:created>
  <dcterms:modified xsi:type="dcterms:W3CDTF">2020-05-22T20:43:28Z</dcterms:modified>
</cp:coreProperties>
</file>