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notesSlides/notesSlide2.xml" ContentType="application/vnd.openxmlformats-officedocument.presentationml.notesSlide+xml"/>
  <Override PartName="/ppt/media/image2.jpe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3.jpeg" ContentType="image/jpeg"/>
  <Override PartName="/ppt/media/image4.jpe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Lst>
  <p:sldSz cx="16256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78" name="Shape 78"/>
          <p:cNvSpPr/>
          <p:nvPr>
            <p:ph type="sldImg"/>
          </p:nvPr>
        </p:nvSpPr>
        <p:spPr>
          <a:xfrm>
            <a:off x="1143000" y="685800"/>
            <a:ext cx="4572000" cy="3429000"/>
          </a:xfrm>
          <a:prstGeom prst="rect">
            <a:avLst/>
          </a:prstGeom>
        </p:spPr>
        <p:txBody>
          <a:bodyPr/>
          <a:lstStyle/>
          <a:p>
            <a:pPr/>
          </a:p>
        </p:txBody>
      </p:sp>
      <p:sp>
        <p:nvSpPr>
          <p:cNvPr id="79" name="Shape 7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200">
        <a:latin typeface="+mj-lt"/>
        <a:ea typeface="+mj-ea"/>
        <a:cs typeface="+mj-cs"/>
        <a:sym typeface="Calibri"/>
      </a:defRPr>
    </a:lvl1pPr>
    <a:lvl2pPr indent="228600" defTabSz="457200" latinLnBrk="0">
      <a:defRPr sz="1200">
        <a:latin typeface="+mj-lt"/>
        <a:ea typeface="+mj-ea"/>
        <a:cs typeface="+mj-cs"/>
        <a:sym typeface="Calibri"/>
      </a:defRPr>
    </a:lvl2pPr>
    <a:lvl3pPr indent="457200" defTabSz="457200" latinLnBrk="0">
      <a:defRPr sz="1200">
        <a:latin typeface="+mj-lt"/>
        <a:ea typeface="+mj-ea"/>
        <a:cs typeface="+mj-cs"/>
        <a:sym typeface="Calibri"/>
      </a:defRPr>
    </a:lvl3pPr>
    <a:lvl4pPr indent="685800" defTabSz="457200" latinLnBrk="0">
      <a:defRPr sz="1200">
        <a:latin typeface="+mj-lt"/>
        <a:ea typeface="+mj-ea"/>
        <a:cs typeface="+mj-cs"/>
        <a:sym typeface="Calibri"/>
      </a:defRPr>
    </a:lvl4pPr>
    <a:lvl5pPr indent="914400" defTabSz="457200" latinLnBrk="0">
      <a:defRPr sz="1200">
        <a:latin typeface="+mj-lt"/>
        <a:ea typeface="+mj-ea"/>
        <a:cs typeface="+mj-cs"/>
        <a:sym typeface="Calibri"/>
      </a:defRPr>
    </a:lvl5pPr>
    <a:lvl6pPr indent="1143000" defTabSz="457200" latinLnBrk="0">
      <a:defRPr sz="1200">
        <a:latin typeface="+mj-lt"/>
        <a:ea typeface="+mj-ea"/>
        <a:cs typeface="+mj-cs"/>
        <a:sym typeface="Calibri"/>
      </a:defRPr>
    </a:lvl6pPr>
    <a:lvl7pPr indent="1371600" defTabSz="457200" latinLnBrk="0">
      <a:defRPr sz="1200">
        <a:latin typeface="+mj-lt"/>
        <a:ea typeface="+mj-ea"/>
        <a:cs typeface="+mj-cs"/>
        <a:sym typeface="Calibri"/>
      </a:defRPr>
    </a:lvl7pPr>
    <a:lvl8pPr indent="1600200" defTabSz="457200" latinLnBrk="0">
      <a:defRPr sz="1200">
        <a:latin typeface="+mj-lt"/>
        <a:ea typeface="+mj-ea"/>
        <a:cs typeface="+mj-cs"/>
        <a:sym typeface="Calibri"/>
      </a:defRPr>
    </a:lvl8pPr>
    <a:lvl9pPr indent="1828800" defTabSz="457200" latinLnBrk="0">
      <a:defRPr sz="1200">
        <a:latin typeface="+mj-lt"/>
        <a:ea typeface="+mj-ea"/>
        <a:cs typeface="+mj-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 name="Shape 86"/>
          <p:cNvSpPr/>
          <p:nvPr>
            <p:ph type="sldImg"/>
          </p:nvPr>
        </p:nvSpPr>
        <p:spPr>
          <a:prstGeom prst="rect">
            <a:avLst/>
          </a:prstGeom>
        </p:spPr>
        <p:txBody>
          <a:bodyPr/>
          <a:lstStyle/>
          <a:p>
            <a:pPr/>
          </a:p>
        </p:txBody>
      </p:sp>
      <p:sp>
        <p:nvSpPr>
          <p:cNvPr id="87" name="Shape 87"/>
          <p:cNvSpPr/>
          <p:nvPr>
            <p:ph type="body" sz="quarter" idx="1"/>
          </p:nvPr>
        </p:nvSpPr>
        <p:spPr>
          <a:prstGeom prst="rect">
            <a:avLst/>
          </a:prstGeom>
        </p:spPr>
        <p:txBody>
          <a:bodyPr/>
          <a:lstStyle/>
          <a:p>
            <a:pPr/>
            <a:r>
              <a:t>A apresentação terá 4 partes. Discutirei inicialmente o conceito de língua nacional e as imagens de uma “língua brasileira” (que seria o lado direito). Em seguida falarei do “lado avesso”, a partir do que vejo com minha proposta de uma história social das línguas africanas no Brasil. O lado avesso - está lá, mas está escondido; é parte constitutiva da trama, mas deve ficar para dentro. É errado mostrá-lo. Vou falar em seguida das especificidades do período colonial.</a:t>
            </a:r>
          </a:p>
          <a:p>
            <a:pPr/>
            <a:r>
              <a:t>E por fim, como conclusão, tentemos superar essa construção, numa trama de um tecido que não tenha lado avesso nem direito, de um tecido que pode ser mostrado de qualquer lado, ou mesmo chegar a trama em si. Em termos de período, irei partir do momento da independência, e dali irei retomar questões do final do XVII e do XVIII, e concluindo com os conflitos do XIX. </a:t>
            </a:r>
          </a:p>
          <a:p>
            <a:pPr/>
            <a:r>
              <a:t>Antonio Bispo dos Santos, pensador quilombola, Piauí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Shape 172"/>
          <p:cNvSpPr/>
          <p:nvPr>
            <p:ph type="sldImg"/>
          </p:nvPr>
        </p:nvSpPr>
        <p:spPr>
          <a:prstGeom prst="rect">
            <a:avLst/>
          </a:prstGeom>
        </p:spPr>
        <p:txBody>
          <a:bodyPr/>
          <a:lstStyle/>
          <a:p>
            <a:pPr/>
          </a:p>
        </p:txBody>
      </p:sp>
      <p:sp>
        <p:nvSpPr>
          <p:cNvPr id="173" name="Shape 173"/>
          <p:cNvSpPr/>
          <p:nvPr>
            <p:ph type="body" sz="quarter" idx="1"/>
          </p:nvPr>
        </p:nvSpPr>
        <p:spPr>
          <a:prstGeom prst="rect">
            <a:avLst/>
          </a:prstGeom>
        </p:spPr>
        <p:txBody>
          <a:bodyPr/>
          <a:lstStyle/>
          <a:p>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 name="Shape 100"/>
          <p:cNvSpPr/>
          <p:nvPr>
            <p:ph type="sldImg"/>
          </p:nvPr>
        </p:nvSpPr>
        <p:spPr>
          <a:prstGeom prst="rect">
            <a:avLst/>
          </a:prstGeom>
        </p:spPr>
        <p:txBody>
          <a:bodyPr/>
          <a:lstStyle/>
          <a:p>
            <a:pPr/>
          </a:p>
        </p:txBody>
      </p:sp>
      <p:sp>
        <p:nvSpPr>
          <p:cNvPr id="101" name="Shape 101"/>
          <p:cNvSpPr/>
          <p:nvPr>
            <p:ph type="body" sz="quarter" idx="1"/>
          </p:nvPr>
        </p:nvSpPr>
        <p:spPr>
          <a:prstGeom prst="rect">
            <a:avLst/>
          </a:prstGeom>
        </p:spPr>
        <p:txBody>
          <a:bodyPr/>
          <a:lstStyle/>
          <a:p>
            <a:pPr/>
            <a:r>
              <a:t>“(…) cumpria consultar todos os Vocabulários ao alcance, para com efeito dar o da Língua Brasileira; isto é, compreensivo das palavras, e frases entre nós geralmente adotad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 name="Shape 105"/>
          <p:cNvSpPr/>
          <p:nvPr>
            <p:ph type="sldImg"/>
          </p:nvPr>
        </p:nvSpPr>
        <p:spPr>
          <a:prstGeom prst="rect">
            <a:avLst/>
          </a:prstGeom>
        </p:spPr>
        <p:txBody>
          <a:bodyPr/>
          <a:lstStyle/>
          <a:p>
            <a:pPr/>
          </a:p>
        </p:txBody>
      </p:sp>
      <p:sp>
        <p:nvSpPr>
          <p:cNvPr id="106" name="Shape 106"/>
          <p:cNvSpPr/>
          <p:nvPr>
            <p:ph type="body" sz="quarter" idx="1"/>
          </p:nvPr>
        </p:nvSpPr>
        <p:spPr>
          <a:prstGeom prst="rect">
            <a:avLst/>
          </a:prstGeom>
        </p:spPr>
        <p:txBody>
          <a:bodyPr/>
          <a:lstStyle/>
          <a:p>
            <a:pPr/>
            <a:r>
              <a:t>Estudos sobre índios </a:t>
            </a:r>
          </a:p>
          <a:p>
            <a:pPr/>
            <a:r>
              <a:t>Na província do Grão-Pará, surgiam projetos para coibir o uso das línguas originárias dos povos indígenas, e a língua geral amazônica, majoritária na interação entre os grupos. Antonio Ladislao Monteiro Baena, em 1831, defendia que as crianças indígenas fossem “doutrinadas” na escrita, aritmética, moral e obediência às autoridades, em um “regime policial compulsório”. O projeto assimilacionista se corporificou no Regulamento acerca das missões de catequese, e civilização dos índios, de 1845, que incluía a preocupação com o mapeamento das línguas indígenas, tanto dos aldeados como das "hordas errantes", e também estipulava a criação de escolas de primeiras letras. O extermínio da diversidade linguística efetivou-se também pela repressão a movimentos populares como a Cabanagem: a maior parte dos mortos eram falantes da língua geral amazônica. Os conflitos que o avanço do Império colocou para os povos indígenas, nas distintas regiões, como por exemplo os Krenak no Sudeste, os Kaingang e Guarani-Kaiowa no Sul, afetaram a diversidade linguística dos povos no Brasil.</a:t>
            </a:r>
          </a:p>
          <a:p>
            <a:pPr/>
            <a:r>
              <a:t>Na Revista do IHGB abundam estudos sobre línguas indígenas, como os de Gonçalves de Magalhães, Francisco Adolfo Varnhagen, Gonçalves Dias, Joaquim Norberto de Sousa e Silva, dentre outros. O interesse pelas línguas indígenas naquela academia era inspirado pela necessidade de circunscrever estas populações ao território e à administração do Império. O eixo básico que nortearia esse mapeamento e hierarquização seria a oposição entre nações de língua tupi e nações de outras línguas. Através de um imaginário sobre o tupi como uma língua original, buscava-se recuperar uma unidade nas origens da nação. De forma semelhante, o imaginário sobre o tupi acompanhou toda a produção literária indianista de meados do século XIX, como na obra de José de Alencar, comparecendo como a principal marca de uma literatura brasileira, através de termos em tupi inseridos no texto literário.</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 name="Shape 110"/>
          <p:cNvSpPr/>
          <p:nvPr>
            <p:ph type="sldImg"/>
          </p:nvPr>
        </p:nvSpPr>
        <p:spPr>
          <a:prstGeom prst="rect">
            <a:avLst/>
          </a:prstGeom>
        </p:spPr>
        <p:txBody>
          <a:bodyPr/>
          <a:lstStyle/>
          <a:p>
            <a:pPr/>
          </a:p>
        </p:txBody>
      </p:sp>
      <p:sp>
        <p:nvSpPr>
          <p:cNvPr id="111" name="Shape 111"/>
          <p:cNvSpPr/>
          <p:nvPr>
            <p:ph type="body" sz="quarter" idx="1"/>
          </p:nvPr>
        </p:nvSpPr>
        <p:spPr>
          <a:prstGeom prst="rect">
            <a:avLst/>
          </a:prstGeom>
        </p:spPr>
        <p:txBody>
          <a:bodyPr/>
          <a:lstStyle/>
          <a:p>
            <a:pPr/>
            <a:r>
              <a:t>Mostrar que a partir daí, busquei ir além das representações, buscando entender melhor essa denegação, e onde a mesma se assentava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Shape 125"/>
          <p:cNvSpPr/>
          <p:nvPr>
            <p:ph type="sldImg"/>
          </p:nvPr>
        </p:nvSpPr>
        <p:spPr>
          <a:prstGeom prst="rect">
            <a:avLst/>
          </a:prstGeom>
        </p:spPr>
        <p:txBody>
          <a:bodyPr/>
          <a:lstStyle/>
          <a:p>
            <a:pPr/>
          </a:p>
        </p:txBody>
      </p:sp>
      <p:sp>
        <p:nvSpPr>
          <p:cNvPr id="126" name="Shape 126"/>
          <p:cNvSpPr/>
          <p:nvPr>
            <p:ph type="body" sz="quarter" idx="1"/>
          </p:nvPr>
        </p:nvSpPr>
        <p:spPr>
          <a:prstGeom prst="rect">
            <a:avLst/>
          </a:prstGeom>
        </p:spPr>
        <p:txBody>
          <a:bodyPr/>
          <a:lstStyle/>
          <a:p>
            <a:pPr/>
            <a:r>
              <a:t>ALA - foi elaborada no espaço atlântico - e não no Brasil - um domínio linguísitco sobre o quimbundo que ocorreu no século XVII, que aliás envolveu o quicongo também. Isto é, no século XVII, é possível idenficar o conhecimento linguístico sobre quimbundo e quicongo</a:t>
            </a:r>
          </a:p>
          <a:p>
            <a:pPr/>
          </a:p>
          <a:p>
            <a:pPr/>
            <a:r>
              <a:t>- longa expectativa de um domínio sobre o que chamavam a “língua de Angola”</a:t>
            </a:r>
            <a:br/>
          </a:p>
          <a:p>
            <a:pPr/>
            <a:r>
              <a:t>Questão demográfica - africanos da região Congo-Angola: não é suficiente para explicar</a:t>
            </a:r>
          </a:p>
          <a:p>
            <a:pPr/>
            <a:r>
              <a:t>Palmares - o não dito das ações jesuíticas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 name="Shape 133"/>
          <p:cNvSpPr/>
          <p:nvPr>
            <p:ph type="sldImg"/>
          </p:nvPr>
        </p:nvSpPr>
        <p:spPr>
          <a:prstGeom prst="rect">
            <a:avLst/>
          </a:prstGeom>
        </p:spPr>
        <p:txBody>
          <a:bodyPr/>
          <a:lstStyle/>
          <a:p>
            <a:pPr/>
          </a:p>
        </p:txBody>
      </p:sp>
      <p:sp>
        <p:nvSpPr>
          <p:cNvPr id="134" name="Shape 134"/>
          <p:cNvSpPr/>
          <p:nvPr>
            <p:ph type="body" sz="quarter" idx="1"/>
          </p:nvPr>
        </p:nvSpPr>
        <p:spPr>
          <a:prstGeom prst="rect">
            <a:avLst/>
          </a:prstGeom>
        </p:spPr>
        <p:txBody>
          <a:bodyPr/>
          <a:lstStyle/>
          <a:p>
            <a:pPr/>
            <a:r>
              <a:t>Pacconio/Couto - doutrinação do rei do Ndongo década de 1620, guerras angolanas</a:t>
            </a:r>
          </a:p>
          <a:p>
            <a:pPr/>
            <a:r>
              <a:t>Antonio do Couto - nasceu no Congo (São Salvador do Congo, estudou em Coimbra, um “intermediário”</a:t>
            </a:r>
          </a:p>
          <a:p>
            <a:pPr/>
            <a:r>
              <a:t>quimbundo e as redes do tráfico de escravos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Shape 141"/>
          <p:cNvSpPr/>
          <p:nvPr>
            <p:ph type="sldImg"/>
          </p:nvPr>
        </p:nvSpPr>
        <p:spPr>
          <a:prstGeom prst="rect">
            <a:avLst/>
          </a:prstGeom>
        </p:spPr>
        <p:txBody>
          <a:bodyPr/>
          <a:lstStyle/>
          <a:p>
            <a:pPr/>
          </a:p>
        </p:txBody>
      </p:sp>
      <p:sp>
        <p:nvSpPr>
          <p:cNvPr id="142" name="Shape 142"/>
          <p:cNvSpPr/>
          <p:nvPr>
            <p:ph type="body" sz="quarter" idx="1"/>
          </p:nvPr>
        </p:nvSpPr>
        <p:spPr>
          <a:prstGeom prst="rect">
            <a:avLst/>
          </a:prstGeom>
        </p:spPr>
        <p:txBody>
          <a:bodyPr/>
          <a:lstStyle>
            <a:lvl1pPr defTabSz="914400">
              <a:defRPr>
                <a:latin typeface="Gill Sans"/>
                <a:ea typeface="Gill Sans"/>
                <a:cs typeface="Gill Sans"/>
                <a:sym typeface="Gill Sans"/>
              </a:defRPr>
            </a:lvl1pPr>
          </a:lstStyle>
          <a:p>
            <a:pPr/>
            <a:r>
              <a:t>A mineração do ouro e pedras preciosas a partir do final do século XVII provocou um boom na escravização de africanos (e diferentes formas de opressão e guerra aos povos indígenas também). Ao longo do XVIII, foram 2 milhões de africanos na Am. Portuguesa. Só na primeira metade do século – 370 mil. Em todo o período do tráfico, estimativa de quase um milhão (950 mil)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Shape 158"/>
          <p:cNvSpPr/>
          <p:nvPr>
            <p:ph type="sldImg"/>
          </p:nvPr>
        </p:nvSpPr>
        <p:spPr>
          <a:prstGeom prst="rect">
            <a:avLst/>
          </a:prstGeom>
        </p:spPr>
        <p:txBody>
          <a:bodyPr/>
          <a:lstStyle/>
          <a:p>
            <a:pPr/>
          </a:p>
        </p:txBody>
      </p:sp>
      <p:sp>
        <p:nvSpPr>
          <p:cNvPr id="159" name="Shape 159"/>
          <p:cNvSpPr/>
          <p:nvPr>
            <p:ph type="body" sz="quarter" idx="1"/>
          </p:nvPr>
        </p:nvSpPr>
        <p:spPr>
          <a:prstGeom prst="rect">
            <a:avLst/>
          </a:prstGeom>
        </p:spPr>
        <p:txBody>
          <a:bodyPr/>
          <a:lstStyle/>
          <a:p>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Shape 163"/>
          <p:cNvSpPr/>
          <p:nvPr>
            <p:ph type="sldImg"/>
          </p:nvPr>
        </p:nvSpPr>
        <p:spPr>
          <a:prstGeom prst="rect">
            <a:avLst/>
          </a:prstGeom>
        </p:spPr>
        <p:txBody>
          <a:bodyPr/>
          <a:lstStyle/>
          <a:p>
            <a:pPr/>
          </a:p>
        </p:txBody>
      </p:sp>
      <p:sp>
        <p:nvSpPr>
          <p:cNvPr id="164" name="Shape 164"/>
          <p:cNvSpPr/>
          <p:nvPr>
            <p:ph type="body" sz="quarter" idx="1"/>
          </p:nvPr>
        </p:nvSpPr>
        <p:spPr>
          <a:prstGeom prst="rect">
            <a:avLst/>
          </a:prstGeom>
        </p:spPr>
        <p:txBody>
          <a:bodyPr/>
          <a:lstStyle/>
          <a:p>
            <a:pP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apa">
    <p:spTree>
      <p:nvGrpSpPr>
        <p:cNvPr id="1" name=""/>
        <p:cNvGrpSpPr/>
        <p:nvPr/>
      </p:nvGrpSpPr>
      <p:grpSpPr>
        <a:xfrm>
          <a:off x="0" y="0"/>
          <a:ext cx="0" cy="0"/>
          <a:chOff x="0" y="0"/>
          <a:chExt cx="0" cy="0"/>
        </a:xfrm>
      </p:grpSpPr>
      <p:sp>
        <p:nvSpPr>
          <p:cNvPr id="13"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inza">
    <p:spTree>
      <p:nvGrpSpPr>
        <p:cNvPr id="1" name=""/>
        <p:cNvGrpSpPr/>
        <p:nvPr/>
      </p:nvGrpSpPr>
      <p:grpSpPr>
        <a:xfrm>
          <a:off x="0" y="0"/>
          <a:ext cx="0" cy="0"/>
          <a:chOff x="0" y="0"/>
          <a:chExt cx="0" cy="0"/>
        </a:xfrm>
      </p:grpSpPr>
      <p:pic>
        <p:nvPicPr>
          <p:cNvPr id="20" name="Gráfico 11" descr="Gráfico 11"/>
          <p:cNvPicPr>
            <a:picLocks noChangeAspect="1"/>
          </p:cNvPicPr>
          <p:nvPr/>
        </p:nvPicPr>
        <p:blipFill>
          <a:blip r:embed="rId2">
            <a:extLst/>
          </a:blip>
          <a:stretch>
            <a:fillRect/>
          </a:stretch>
        </p:blipFill>
        <p:spPr>
          <a:xfrm>
            <a:off x="1249627" y="8485716"/>
            <a:ext cx="2398523" cy="219584"/>
          </a:xfrm>
          <a:prstGeom prst="rect">
            <a:avLst/>
          </a:prstGeom>
          <a:ln w="12700">
            <a:miter lim="400000"/>
          </a:ln>
        </p:spPr>
      </p:pic>
      <p:pic>
        <p:nvPicPr>
          <p:cNvPr id="21" name="Gráfico 2" descr="Gráfico 2"/>
          <p:cNvPicPr>
            <a:picLocks noChangeAspect="1"/>
          </p:cNvPicPr>
          <p:nvPr/>
        </p:nvPicPr>
        <p:blipFill>
          <a:blip r:embed="rId3">
            <a:extLst/>
          </a:blip>
          <a:stretch>
            <a:fillRect/>
          </a:stretch>
        </p:blipFill>
        <p:spPr>
          <a:xfrm>
            <a:off x="13555028" y="8231885"/>
            <a:ext cx="2702561" cy="912115"/>
          </a:xfrm>
          <a:prstGeom prst="rect">
            <a:avLst/>
          </a:prstGeom>
          <a:ln w="12700">
            <a:miter lim="400000"/>
          </a:ln>
        </p:spPr>
      </p:pic>
      <p:sp>
        <p:nvSpPr>
          <p:cNvPr id="22"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ranco">
    <p:bg>
      <p:bgPr>
        <a:solidFill>
          <a:srgbClr val="FFFFFF"/>
        </a:solidFill>
      </p:bgPr>
    </p:bg>
    <p:spTree>
      <p:nvGrpSpPr>
        <p:cNvPr id="1" name=""/>
        <p:cNvGrpSpPr/>
        <p:nvPr/>
      </p:nvGrpSpPr>
      <p:grpSpPr>
        <a:xfrm>
          <a:off x="0" y="0"/>
          <a:ext cx="0" cy="0"/>
          <a:chOff x="0" y="0"/>
          <a:chExt cx="0" cy="0"/>
        </a:xfrm>
      </p:grpSpPr>
      <p:pic>
        <p:nvPicPr>
          <p:cNvPr id="29" name="Gráfico 11" descr="Gráfico 11"/>
          <p:cNvPicPr>
            <a:picLocks noChangeAspect="1"/>
          </p:cNvPicPr>
          <p:nvPr/>
        </p:nvPicPr>
        <p:blipFill>
          <a:blip r:embed="rId2">
            <a:extLst/>
          </a:blip>
          <a:stretch>
            <a:fillRect/>
          </a:stretch>
        </p:blipFill>
        <p:spPr>
          <a:xfrm>
            <a:off x="1249627" y="8485716"/>
            <a:ext cx="2398523" cy="219584"/>
          </a:xfrm>
          <a:prstGeom prst="rect">
            <a:avLst/>
          </a:prstGeom>
          <a:ln w="12700">
            <a:miter lim="400000"/>
          </a:ln>
        </p:spPr>
      </p:pic>
      <p:pic>
        <p:nvPicPr>
          <p:cNvPr id="30" name="Gráfico 2" descr="Gráfico 2"/>
          <p:cNvPicPr>
            <a:picLocks noChangeAspect="1"/>
          </p:cNvPicPr>
          <p:nvPr/>
        </p:nvPicPr>
        <p:blipFill>
          <a:blip r:embed="rId3">
            <a:extLst/>
          </a:blip>
          <a:stretch>
            <a:fillRect/>
          </a:stretch>
        </p:blipFill>
        <p:spPr>
          <a:xfrm>
            <a:off x="13555028" y="8231885"/>
            <a:ext cx="2702561" cy="912115"/>
          </a:xfrm>
          <a:prstGeom prst="rect">
            <a:avLst/>
          </a:prstGeom>
          <a:ln w="12700">
            <a:miter lim="400000"/>
          </a:ln>
        </p:spPr>
      </p:pic>
      <p:sp>
        <p:nvSpPr>
          <p:cNvPr id="31"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Fechamento">
    <p:spTree>
      <p:nvGrpSpPr>
        <p:cNvPr id="1" name=""/>
        <p:cNvGrpSpPr/>
        <p:nvPr/>
      </p:nvGrpSpPr>
      <p:grpSpPr>
        <a:xfrm>
          <a:off x="0" y="0"/>
          <a:ext cx="0" cy="0"/>
          <a:chOff x="0" y="0"/>
          <a:chExt cx="0" cy="0"/>
        </a:xfrm>
      </p:grpSpPr>
      <p:pic>
        <p:nvPicPr>
          <p:cNvPr id="38" name="Gráfico 2" descr="Gráfico 2"/>
          <p:cNvPicPr>
            <a:picLocks noChangeAspect="1"/>
          </p:cNvPicPr>
          <p:nvPr/>
        </p:nvPicPr>
        <p:blipFill>
          <a:blip r:embed="rId2">
            <a:extLst/>
          </a:blip>
          <a:stretch>
            <a:fillRect/>
          </a:stretch>
        </p:blipFill>
        <p:spPr>
          <a:xfrm>
            <a:off x="0" y="22859"/>
            <a:ext cx="16215361" cy="9121142"/>
          </a:xfrm>
          <a:prstGeom prst="rect">
            <a:avLst/>
          </a:prstGeom>
          <a:ln w="12700">
            <a:miter lim="400000"/>
          </a:ln>
        </p:spPr>
      </p:pic>
      <p:pic>
        <p:nvPicPr>
          <p:cNvPr id="39" name="Gráfico 4" descr="Gráfico 4"/>
          <p:cNvPicPr>
            <a:picLocks noChangeAspect="1"/>
          </p:cNvPicPr>
          <p:nvPr/>
        </p:nvPicPr>
        <p:blipFill>
          <a:blip r:embed="rId3">
            <a:extLst/>
          </a:blip>
          <a:stretch>
            <a:fillRect/>
          </a:stretch>
        </p:blipFill>
        <p:spPr>
          <a:xfrm>
            <a:off x="5409343" y="4471134"/>
            <a:ext cx="5438903" cy="760096"/>
          </a:xfrm>
          <a:prstGeom prst="rect">
            <a:avLst/>
          </a:prstGeom>
          <a:ln w="12700">
            <a:miter lim="400000"/>
          </a:ln>
        </p:spPr>
      </p:pic>
      <p:pic>
        <p:nvPicPr>
          <p:cNvPr id="40" name="Gráfico 6" descr="Gráfico 6"/>
          <p:cNvPicPr>
            <a:picLocks noChangeAspect="1"/>
          </p:cNvPicPr>
          <p:nvPr/>
        </p:nvPicPr>
        <p:blipFill>
          <a:blip r:embed="rId4">
            <a:extLst/>
          </a:blip>
          <a:stretch>
            <a:fillRect/>
          </a:stretch>
        </p:blipFill>
        <p:spPr>
          <a:xfrm>
            <a:off x="7115333" y="8049125"/>
            <a:ext cx="2026921" cy="304039"/>
          </a:xfrm>
          <a:prstGeom prst="rect">
            <a:avLst/>
          </a:prstGeom>
          <a:ln w="12700">
            <a:miter lim="400000"/>
          </a:ln>
        </p:spPr>
      </p:pic>
      <p:sp>
        <p:nvSpPr>
          <p:cNvPr id="41"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Em branco">
    <p:bg>
      <p:bgPr>
        <a:solidFill>
          <a:srgbClr val="FFFFFF"/>
        </a:solidFill>
      </p:bgPr>
    </p:bg>
    <p:spTree>
      <p:nvGrpSpPr>
        <p:cNvPr id="1" name=""/>
        <p:cNvGrpSpPr/>
        <p:nvPr/>
      </p:nvGrpSpPr>
      <p:grpSpPr>
        <a:xfrm>
          <a:off x="0" y="0"/>
          <a:ext cx="0" cy="0"/>
          <a:chOff x="0" y="0"/>
          <a:chExt cx="0" cy="0"/>
        </a:xfrm>
      </p:grpSpPr>
      <p:sp>
        <p:nvSpPr>
          <p:cNvPr id="48" name="Número do Slide"/>
          <p:cNvSpPr txBox="1"/>
          <p:nvPr>
            <p:ph type="sldNum" sz="quarter" idx="2"/>
          </p:nvPr>
        </p:nvSpPr>
        <p:spPr>
          <a:xfrm>
            <a:off x="7966471" y="8688387"/>
            <a:ext cx="311151" cy="336551"/>
          </a:xfrm>
          <a:prstGeom prst="rect">
            <a:avLst/>
          </a:prstGeom>
        </p:spPr>
        <p:txBody>
          <a:bodyPr lIns="47625" tIns="47625" rIns="47625" bIns="47625" anchor="b"/>
          <a:lstStyle>
            <a:lvl1pPr algn="ctr" defTabSz="547687">
              <a:defRPr sz="1600">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arcadores">
    <p:bg>
      <p:bgPr>
        <a:solidFill>
          <a:srgbClr val="FFFFFF"/>
        </a:solidFill>
      </p:bgPr>
    </p:bg>
    <p:spTree>
      <p:nvGrpSpPr>
        <p:cNvPr id="1" name=""/>
        <p:cNvGrpSpPr/>
        <p:nvPr/>
      </p:nvGrpSpPr>
      <p:grpSpPr>
        <a:xfrm>
          <a:off x="0" y="0"/>
          <a:ext cx="0" cy="0"/>
          <a:chOff x="0" y="0"/>
          <a:chExt cx="0" cy="0"/>
        </a:xfrm>
      </p:grpSpPr>
      <p:sp>
        <p:nvSpPr>
          <p:cNvPr id="55" name="Nível de Corpo Um…"/>
          <p:cNvSpPr txBox="1"/>
          <p:nvPr>
            <p:ph type="body" idx="1"/>
          </p:nvPr>
        </p:nvSpPr>
        <p:spPr>
          <a:xfrm>
            <a:off x="3222625" y="1190625"/>
            <a:ext cx="9810750" cy="6762750"/>
          </a:xfrm>
          <a:prstGeom prst="rect">
            <a:avLst/>
          </a:prstGeom>
        </p:spPr>
        <p:txBody>
          <a:bodyPr lIns="47625" tIns="47625" rIns="47625" bIns="47625" anchor="ctr"/>
          <a:lstStyle>
            <a:lvl1pPr marL="834571" indent="-517071" defTabSz="547687">
              <a:lnSpc>
                <a:spcPct val="100000"/>
              </a:lnSpc>
              <a:spcBef>
                <a:spcPts val="4500"/>
              </a:spcBef>
              <a:buSzPct val="171000"/>
              <a:buFontTx/>
              <a:defRPr sz="3800">
                <a:latin typeface="Gill Sans"/>
                <a:ea typeface="Gill Sans"/>
                <a:cs typeface="Gill Sans"/>
                <a:sym typeface="Gill Sans"/>
              </a:defRPr>
            </a:lvl1pPr>
            <a:lvl2pPr marL="1279071" indent="-517071" defTabSz="547687">
              <a:lnSpc>
                <a:spcPct val="100000"/>
              </a:lnSpc>
              <a:spcBef>
                <a:spcPts val="4500"/>
              </a:spcBef>
              <a:buSzPct val="171000"/>
              <a:buFontTx/>
              <a:defRPr sz="3800">
                <a:latin typeface="Gill Sans"/>
                <a:ea typeface="Gill Sans"/>
                <a:cs typeface="Gill Sans"/>
                <a:sym typeface="Gill Sans"/>
              </a:defRPr>
            </a:lvl2pPr>
            <a:lvl3pPr marL="1723571" indent="-517071" defTabSz="547687">
              <a:lnSpc>
                <a:spcPct val="100000"/>
              </a:lnSpc>
              <a:spcBef>
                <a:spcPts val="4500"/>
              </a:spcBef>
              <a:buSzPct val="171000"/>
              <a:buFontTx/>
              <a:defRPr sz="3800">
                <a:latin typeface="Gill Sans"/>
                <a:ea typeface="Gill Sans"/>
                <a:cs typeface="Gill Sans"/>
                <a:sym typeface="Gill Sans"/>
              </a:defRPr>
            </a:lvl3pPr>
            <a:lvl4pPr marL="2168071" indent="-517071" defTabSz="547687">
              <a:lnSpc>
                <a:spcPct val="100000"/>
              </a:lnSpc>
              <a:spcBef>
                <a:spcPts val="4500"/>
              </a:spcBef>
              <a:buSzPct val="171000"/>
              <a:buFontTx/>
              <a:defRPr sz="3800">
                <a:latin typeface="Gill Sans"/>
                <a:ea typeface="Gill Sans"/>
                <a:cs typeface="Gill Sans"/>
                <a:sym typeface="Gill Sans"/>
              </a:defRPr>
            </a:lvl4pPr>
            <a:lvl5pPr marL="2612571" indent="-517071" defTabSz="547687">
              <a:lnSpc>
                <a:spcPct val="100000"/>
              </a:lnSpc>
              <a:spcBef>
                <a:spcPts val="4500"/>
              </a:spcBef>
              <a:buSzPct val="171000"/>
              <a:buFontTx/>
              <a:defRPr sz="3800">
                <a:latin typeface="Gill Sans"/>
                <a:ea typeface="Gill Sans"/>
                <a:cs typeface="Gill Sans"/>
                <a:sym typeface="Gill Sans"/>
              </a:defRPr>
            </a:lvl5pPr>
          </a:lstStyle>
          <a:p>
            <a:pPr/>
            <a:r>
              <a:t>Nível de Corpo Um</a:t>
            </a:r>
          </a:p>
          <a:p>
            <a:pPr lvl="1"/>
            <a:r>
              <a:t>Nível de Corpo Dois</a:t>
            </a:r>
          </a:p>
          <a:p>
            <a:pPr lvl="2"/>
            <a:r>
              <a:t>Nível de Corpo Três</a:t>
            </a:r>
          </a:p>
          <a:p>
            <a:pPr lvl="3"/>
            <a:r>
              <a:t>Nível de Corpo Quatro</a:t>
            </a:r>
          </a:p>
          <a:p>
            <a:pPr lvl="4"/>
            <a:r>
              <a:t>Nível de Corpo Cinco</a:t>
            </a:r>
          </a:p>
        </p:txBody>
      </p:sp>
      <p:sp>
        <p:nvSpPr>
          <p:cNvPr id="56" name="Número do Slide"/>
          <p:cNvSpPr txBox="1"/>
          <p:nvPr>
            <p:ph type="sldNum" sz="quarter" idx="2"/>
          </p:nvPr>
        </p:nvSpPr>
        <p:spPr>
          <a:xfrm>
            <a:off x="7966471" y="8688387"/>
            <a:ext cx="311151" cy="336551"/>
          </a:xfrm>
          <a:prstGeom prst="rect">
            <a:avLst/>
          </a:prstGeom>
        </p:spPr>
        <p:txBody>
          <a:bodyPr lIns="47625" tIns="47625" rIns="47625" bIns="47625" anchor="b"/>
          <a:lstStyle>
            <a:lvl1pPr algn="ctr" defTabSz="547687">
              <a:defRPr sz="1600">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Em branco">
    <p:bg>
      <p:bgPr>
        <a:solidFill>
          <a:srgbClr val="FEFEFE"/>
        </a:solidFill>
      </p:bgPr>
    </p:bg>
    <p:spTree>
      <p:nvGrpSpPr>
        <p:cNvPr id="1" name=""/>
        <p:cNvGrpSpPr/>
        <p:nvPr/>
      </p:nvGrpSpPr>
      <p:grpSpPr>
        <a:xfrm>
          <a:off x="0" y="0"/>
          <a:ext cx="0" cy="0"/>
          <a:chOff x="0" y="0"/>
          <a:chExt cx="0" cy="0"/>
        </a:xfrm>
      </p:grpSpPr>
      <p:sp>
        <p:nvSpPr>
          <p:cNvPr id="63" name="Número do Slide"/>
          <p:cNvSpPr txBox="1"/>
          <p:nvPr>
            <p:ph type="sldNum" sz="quarter" idx="2"/>
          </p:nvPr>
        </p:nvSpPr>
        <p:spPr>
          <a:xfrm>
            <a:off x="7924799" y="8231716"/>
            <a:ext cx="2844801" cy="486834"/>
          </a:xfrm>
          <a:prstGeom prst="rect">
            <a:avLst/>
          </a:prstGeom>
        </p:spPr>
        <p:txBody>
          <a:bodyPr lIns="42862" tIns="42862" rIns="42862" bIns="42862"/>
          <a:lstStyle>
            <a:lvl1pPr defTabSz="857250">
              <a:defRPr sz="1100">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ítulo e conteúdo">
    <p:bg>
      <p:bgPr>
        <a:solidFill>
          <a:srgbClr val="FEFEFE"/>
        </a:solidFill>
      </p:bgPr>
    </p:bg>
    <p:spTree>
      <p:nvGrpSpPr>
        <p:cNvPr id="1" name=""/>
        <p:cNvGrpSpPr/>
        <p:nvPr/>
      </p:nvGrpSpPr>
      <p:grpSpPr>
        <a:xfrm>
          <a:off x="0" y="0"/>
          <a:ext cx="0" cy="0"/>
          <a:chOff x="0" y="0"/>
          <a:chExt cx="0" cy="0"/>
        </a:xfrm>
      </p:grpSpPr>
      <p:sp>
        <p:nvSpPr>
          <p:cNvPr id="70" name="Texto do Título"/>
          <p:cNvSpPr txBox="1"/>
          <p:nvPr>
            <p:ph type="title"/>
          </p:nvPr>
        </p:nvSpPr>
        <p:spPr>
          <a:xfrm>
            <a:off x="2869902" y="486668"/>
            <a:ext cx="10516197" cy="1768079"/>
          </a:xfrm>
          <a:prstGeom prst="rect">
            <a:avLst/>
          </a:prstGeom>
        </p:spPr>
        <p:txBody>
          <a:bodyPr lIns="42862" tIns="42862" rIns="42862" bIns="42862" anchor="t">
            <a:normAutofit fontScale="100000" lnSpcReduction="0"/>
          </a:bodyPr>
          <a:lstStyle>
            <a:lvl1pPr algn="ctr" defTabSz="857250">
              <a:lnSpc>
                <a:spcPct val="100000"/>
              </a:lnSpc>
              <a:defRPr sz="7800">
                <a:latin typeface="Gill Sans"/>
                <a:ea typeface="Gill Sans"/>
                <a:cs typeface="Gill Sans"/>
                <a:sym typeface="Gill Sans"/>
              </a:defRPr>
            </a:lvl1pPr>
          </a:lstStyle>
          <a:p>
            <a:pPr/>
            <a:r>
              <a:t>Texto do Título</a:t>
            </a:r>
          </a:p>
        </p:txBody>
      </p:sp>
      <p:sp>
        <p:nvSpPr>
          <p:cNvPr id="71" name="Nível de Corpo Um…"/>
          <p:cNvSpPr txBox="1"/>
          <p:nvPr>
            <p:ph type="body" idx="1"/>
          </p:nvPr>
        </p:nvSpPr>
        <p:spPr>
          <a:xfrm>
            <a:off x="2869902" y="2434828"/>
            <a:ext cx="10516197" cy="5801321"/>
          </a:xfrm>
          <a:prstGeom prst="rect">
            <a:avLst/>
          </a:prstGeom>
        </p:spPr>
        <p:txBody>
          <a:bodyPr lIns="42862" tIns="42862" rIns="42862" bIns="42862">
            <a:normAutofit fontScale="100000" lnSpcReduction="0"/>
          </a:bodyPr>
          <a:lstStyle>
            <a:lvl1pPr marL="834571" indent="-517071" defTabSz="857250">
              <a:lnSpc>
                <a:spcPct val="100000"/>
              </a:lnSpc>
              <a:spcBef>
                <a:spcPts val="2200"/>
              </a:spcBef>
              <a:buClr>
                <a:srgbClr val="000000"/>
              </a:buClr>
              <a:buSzPct val="171000"/>
              <a:buFont typeface="Gill Sans"/>
              <a:defRPr sz="3800">
                <a:latin typeface="Gill Sans"/>
                <a:ea typeface="Gill Sans"/>
                <a:cs typeface="Gill Sans"/>
                <a:sym typeface="Gill Sans"/>
              </a:defRPr>
            </a:lvl1pPr>
            <a:lvl2pPr marL="1279071" indent="-517071" defTabSz="857250">
              <a:lnSpc>
                <a:spcPct val="100000"/>
              </a:lnSpc>
              <a:spcBef>
                <a:spcPts val="2200"/>
              </a:spcBef>
              <a:buClr>
                <a:srgbClr val="000000"/>
              </a:buClr>
              <a:buSzPct val="171000"/>
              <a:buFont typeface="Gill Sans"/>
              <a:defRPr sz="3800">
                <a:latin typeface="Gill Sans"/>
                <a:ea typeface="Gill Sans"/>
                <a:cs typeface="Gill Sans"/>
                <a:sym typeface="Gill Sans"/>
              </a:defRPr>
            </a:lvl2pPr>
            <a:lvl3pPr marL="1723571" indent="-517071" defTabSz="857250">
              <a:lnSpc>
                <a:spcPct val="100000"/>
              </a:lnSpc>
              <a:spcBef>
                <a:spcPts val="2200"/>
              </a:spcBef>
              <a:buClr>
                <a:srgbClr val="000000"/>
              </a:buClr>
              <a:buSzPct val="171000"/>
              <a:buFont typeface="Gill Sans"/>
              <a:defRPr sz="3800">
                <a:latin typeface="Gill Sans"/>
                <a:ea typeface="Gill Sans"/>
                <a:cs typeface="Gill Sans"/>
                <a:sym typeface="Gill Sans"/>
              </a:defRPr>
            </a:lvl3pPr>
            <a:lvl4pPr marL="2168071" indent="-517071" defTabSz="857250">
              <a:lnSpc>
                <a:spcPct val="100000"/>
              </a:lnSpc>
              <a:spcBef>
                <a:spcPts val="2200"/>
              </a:spcBef>
              <a:buClr>
                <a:srgbClr val="000000"/>
              </a:buClr>
              <a:buSzPct val="171000"/>
              <a:buFont typeface="Gill Sans"/>
              <a:defRPr sz="3800">
                <a:latin typeface="Gill Sans"/>
                <a:ea typeface="Gill Sans"/>
                <a:cs typeface="Gill Sans"/>
                <a:sym typeface="Gill Sans"/>
              </a:defRPr>
            </a:lvl4pPr>
            <a:lvl5pPr marL="2612571" indent="-517071" defTabSz="857250">
              <a:lnSpc>
                <a:spcPct val="100000"/>
              </a:lnSpc>
              <a:spcBef>
                <a:spcPts val="2200"/>
              </a:spcBef>
              <a:buClr>
                <a:srgbClr val="000000"/>
              </a:buClr>
              <a:buSzPct val="171000"/>
              <a:buFont typeface="Gill Sans"/>
              <a:defRPr sz="3800">
                <a:latin typeface="Gill Sans"/>
                <a:ea typeface="Gill Sans"/>
                <a:cs typeface="Gill Sans"/>
                <a:sym typeface="Gill Sans"/>
              </a:defRPr>
            </a:lvl5pPr>
          </a:lstStyle>
          <a:p>
            <a:pPr/>
            <a:r>
              <a:t>Nível de Corpo Um</a:t>
            </a:r>
          </a:p>
          <a:p>
            <a:pPr lvl="1"/>
            <a:r>
              <a:t>Nível de Corpo Dois</a:t>
            </a:r>
          </a:p>
          <a:p>
            <a:pPr lvl="2"/>
            <a:r>
              <a:t>Nível de Corpo Três</a:t>
            </a:r>
          </a:p>
          <a:p>
            <a:pPr lvl="3"/>
            <a:r>
              <a:t>Nível de Corpo Quatro</a:t>
            </a:r>
          </a:p>
          <a:p>
            <a:pPr lvl="4"/>
            <a:r>
              <a:t>Nível de Corpo Cinco</a:t>
            </a:r>
          </a:p>
        </p:txBody>
      </p:sp>
      <p:sp>
        <p:nvSpPr>
          <p:cNvPr id="72" name="Número do Slide"/>
          <p:cNvSpPr txBox="1"/>
          <p:nvPr>
            <p:ph type="sldNum" sz="quarter" idx="2"/>
          </p:nvPr>
        </p:nvSpPr>
        <p:spPr>
          <a:xfrm>
            <a:off x="7924799" y="8231716"/>
            <a:ext cx="2844801" cy="486834"/>
          </a:xfrm>
          <a:prstGeom prst="rect">
            <a:avLst/>
          </a:prstGeom>
        </p:spPr>
        <p:txBody>
          <a:bodyPr lIns="42862" tIns="42862" rIns="42862" bIns="42862"/>
          <a:lstStyle>
            <a:lvl1pPr defTabSz="857250">
              <a:defRPr sz="1100">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EFEFEF"/>
        </a:solidFill>
      </p:bgPr>
    </p:bg>
    <p:spTree>
      <p:nvGrpSpPr>
        <p:cNvPr id="1" name=""/>
        <p:cNvGrpSpPr/>
        <p:nvPr/>
      </p:nvGrpSpPr>
      <p:grpSpPr>
        <a:xfrm>
          <a:off x="0" y="0"/>
          <a:ext cx="0" cy="0"/>
          <a:chOff x="0" y="0"/>
          <a:chExt cx="0" cy="0"/>
        </a:xfrm>
      </p:grpSpPr>
      <p:pic>
        <p:nvPicPr>
          <p:cNvPr id="2" name="Gráfico 9" descr="Gráfico 9"/>
          <p:cNvPicPr>
            <a:picLocks noChangeAspect="1"/>
          </p:cNvPicPr>
          <p:nvPr/>
        </p:nvPicPr>
        <p:blipFill>
          <a:blip r:embed="rId2">
            <a:extLst/>
          </a:blip>
          <a:stretch>
            <a:fillRect/>
          </a:stretch>
        </p:blipFill>
        <p:spPr>
          <a:xfrm>
            <a:off x="0" y="-2"/>
            <a:ext cx="16255999" cy="9144001"/>
          </a:xfrm>
          <a:prstGeom prst="rect">
            <a:avLst/>
          </a:prstGeom>
          <a:ln w="12700">
            <a:miter lim="400000"/>
          </a:ln>
        </p:spPr>
      </p:pic>
      <p:pic>
        <p:nvPicPr>
          <p:cNvPr id="3" name="Gráfico 11" descr="Gráfico 11"/>
          <p:cNvPicPr>
            <a:picLocks noChangeAspect="1"/>
          </p:cNvPicPr>
          <p:nvPr/>
        </p:nvPicPr>
        <p:blipFill>
          <a:blip r:embed="rId3">
            <a:extLst/>
          </a:blip>
          <a:stretch>
            <a:fillRect/>
          </a:stretch>
        </p:blipFill>
        <p:spPr>
          <a:xfrm>
            <a:off x="1249627" y="8485716"/>
            <a:ext cx="2398523" cy="219584"/>
          </a:xfrm>
          <a:prstGeom prst="rect">
            <a:avLst/>
          </a:prstGeom>
          <a:ln w="12700">
            <a:miter lim="400000"/>
          </a:ln>
        </p:spPr>
      </p:pic>
      <p:sp>
        <p:nvSpPr>
          <p:cNvPr id="4" name="Texto do Título"/>
          <p:cNvSpPr txBox="1"/>
          <p:nvPr>
            <p:ph type="title"/>
          </p:nvPr>
        </p:nvSpPr>
        <p:spPr>
          <a:xfrm>
            <a:off x="812800" y="122766"/>
            <a:ext cx="14630400" cy="2010835"/>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a:r>
              <a:t>Texto do Título</a:t>
            </a:r>
          </a:p>
        </p:txBody>
      </p:sp>
      <p:sp>
        <p:nvSpPr>
          <p:cNvPr id="5" name="Nível de Corpo Um…"/>
          <p:cNvSpPr txBox="1"/>
          <p:nvPr>
            <p:ph type="body" idx="1"/>
          </p:nvPr>
        </p:nvSpPr>
        <p:spPr>
          <a:xfrm>
            <a:off x="812800" y="2133600"/>
            <a:ext cx="14630400" cy="70104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Nível de Corpo Um</a:t>
            </a:r>
          </a:p>
          <a:p>
            <a:pPr lvl="1"/>
            <a:r>
              <a:t>Nível de Corpo Dois</a:t>
            </a:r>
          </a:p>
          <a:p>
            <a:pPr lvl="2"/>
            <a:r>
              <a:t>Nível de Corpo Três</a:t>
            </a:r>
          </a:p>
          <a:p>
            <a:pPr lvl="3"/>
            <a:r>
              <a:t>Nível de Corpo Quatro</a:t>
            </a:r>
          </a:p>
          <a:p>
            <a:pPr lvl="4"/>
            <a:r>
              <a:t>Nível de Corpo Cinco</a:t>
            </a:r>
          </a:p>
        </p:txBody>
      </p:sp>
      <p:sp>
        <p:nvSpPr>
          <p:cNvPr id="6" name="Número do Slide"/>
          <p:cNvSpPr txBox="1"/>
          <p:nvPr>
            <p:ph type="sldNum" sz="quarter" idx="2"/>
          </p:nvPr>
        </p:nvSpPr>
        <p:spPr>
          <a:xfrm>
            <a:off x="7857066" y="8231716"/>
            <a:ext cx="3793068" cy="486834"/>
          </a:xfrm>
          <a:prstGeom prst="rect">
            <a:avLst/>
          </a:prstGeom>
          <a:ln w="12700">
            <a:miter lim="400000"/>
          </a:ln>
        </p:spPr>
        <p:txBody>
          <a:bodyPr wrap="none" lIns="45719" rIns="45719" anchor="ctr">
            <a:spAutoFit/>
          </a:bodyPr>
          <a:lstStyle>
            <a:lvl1pPr algn="r">
              <a:defRPr sz="12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Lst>
  <p:transition xmlns:p14="http://schemas.microsoft.com/office/powerpoint/2010/main" spd="med" advClick="1"/>
  <p:txStyles>
    <p:titleStyle>
      <a:lvl1pPr marL="0" marR="0" indent="0" algn="l" defTabSz="1219169" rtl="0" latinLnBrk="0">
        <a:lnSpc>
          <a:spcPct val="90000"/>
        </a:lnSpc>
        <a:spcBef>
          <a:spcPts val="0"/>
        </a:spcBef>
        <a:spcAft>
          <a:spcPts val="0"/>
        </a:spcAft>
        <a:buClrTx/>
        <a:buSzTx/>
        <a:buFontTx/>
        <a:buNone/>
        <a:tabLst/>
        <a:defRPr b="0" baseline="0" cap="none" i="0" spc="0" strike="noStrike" sz="5800" u="none">
          <a:solidFill>
            <a:srgbClr val="000000"/>
          </a:solidFill>
          <a:uFillTx/>
          <a:latin typeface="Calibri Light"/>
          <a:ea typeface="Calibri Light"/>
          <a:cs typeface="Calibri Light"/>
          <a:sym typeface="Calibri Light"/>
        </a:defRPr>
      </a:lvl1pPr>
      <a:lvl2pPr marL="0" marR="0" indent="0" algn="l" defTabSz="1219169" rtl="0" latinLnBrk="0">
        <a:lnSpc>
          <a:spcPct val="90000"/>
        </a:lnSpc>
        <a:spcBef>
          <a:spcPts val="0"/>
        </a:spcBef>
        <a:spcAft>
          <a:spcPts val="0"/>
        </a:spcAft>
        <a:buClrTx/>
        <a:buSzTx/>
        <a:buFontTx/>
        <a:buNone/>
        <a:tabLst/>
        <a:defRPr b="0" baseline="0" cap="none" i="0" spc="0" strike="noStrike" sz="5800" u="none">
          <a:solidFill>
            <a:srgbClr val="000000"/>
          </a:solidFill>
          <a:uFillTx/>
          <a:latin typeface="Calibri Light"/>
          <a:ea typeface="Calibri Light"/>
          <a:cs typeface="Calibri Light"/>
          <a:sym typeface="Calibri Light"/>
        </a:defRPr>
      </a:lvl2pPr>
      <a:lvl3pPr marL="0" marR="0" indent="0" algn="l" defTabSz="1219169" rtl="0" latinLnBrk="0">
        <a:lnSpc>
          <a:spcPct val="90000"/>
        </a:lnSpc>
        <a:spcBef>
          <a:spcPts val="0"/>
        </a:spcBef>
        <a:spcAft>
          <a:spcPts val="0"/>
        </a:spcAft>
        <a:buClrTx/>
        <a:buSzTx/>
        <a:buFontTx/>
        <a:buNone/>
        <a:tabLst/>
        <a:defRPr b="0" baseline="0" cap="none" i="0" spc="0" strike="noStrike" sz="5800" u="none">
          <a:solidFill>
            <a:srgbClr val="000000"/>
          </a:solidFill>
          <a:uFillTx/>
          <a:latin typeface="Calibri Light"/>
          <a:ea typeface="Calibri Light"/>
          <a:cs typeface="Calibri Light"/>
          <a:sym typeface="Calibri Light"/>
        </a:defRPr>
      </a:lvl3pPr>
      <a:lvl4pPr marL="0" marR="0" indent="0" algn="l" defTabSz="1219169" rtl="0" latinLnBrk="0">
        <a:lnSpc>
          <a:spcPct val="90000"/>
        </a:lnSpc>
        <a:spcBef>
          <a:spcPts val="0"/>
        </a:spcBef>
        <a:spcAft>
          <a:spcPts val="0"/>
        </a:spcAft>
        <a:buClrTx/>
        <a:buSzTx/>
        <a:buFontTx/>
        <a:buNone/>
        <a:tabLst/>
        <a:defRPr b="0" baseline="0" cap="none" i="0" spc="0" strike="noStrike" sz="5800" u="none">
          <a:solidFill>
            <a:srgbClr val="000000"/>
          </a:solidFill>
          <a:uFillTx/>
          <a:latin typeface="Calibri Light"/>
          <a:ea typeface="Calibri Light"/>
          <a:cs typeface="Calibri Light"/>
          <a:sym typeface="Calibri Light"/>
        </a:defRPr>
      </a:lvl4pPr>
      <a:lvl5pPr marL="0" marR="0" indent="0" algn="l" defTabSz="1219169" rtl="0" latinLnBrk="0">
        <a:lnSpc>
          <a:spcPct val="90000"/>
        </a:lnSpc>
        <a:spcBef>
          <a:spcPts val="0"/>
        </a:spcBef>
        <a:spcAft>
          <a:spcPts val="0"/>
        </a:spcAft>
        <a:buClrTx/>
        <a:buSzTx/>
        <a:buFontTx/>
        <a:buNone/>
        <a:tabLst/>
        <a:defRPr b="0" baseline="0" cap="none" i="0" spc="0" strike="noStrike" sz="5800" u="none">
          <a:solidFill>
            <a:srgbClr val="000000"/>
          </a:solidFill>
          <a:uFillTx/>
          <a:latin typeface="Calibri Light"/>
          <a:ea typeface="Calibri Light"/>
          <a:cs typeface="Calibri Light"/>
          <a:sym typeface="Calibri Light"/>
        </a:defRPr>
      </a:lvl5pPr>
      <a:lvl6pPr marL="0" marR="0" indent="0" algn="l" defTabSz="1219169" rtl="0" latinLnBrk="0">
        <a:lnSpc>
          <a:spcPct val="90000"/>
        </a:lnSpc>
        <a:spcBef>
          <a:spcPts val="0"/>
        </a:spcBef>
        <a:spcAft>
          <a:spcPts val="0"/>
        </a:spcAft>
        <a:buClrTx/>
        <a:buSzTx/>
        <a:buFontTx/>
        <a:buNone/>
        <a:tabLst/>
        <a:defRPr b="0" baseline="0" cap="none" i="0" spc="0" strike="noStrike" sz="5800" u="none">
          <a:solidFill>
            <a:srgbClr val="000000"/>
          </a:solidFill>
          <a:uFillTx/>
          <a:latin typeface="Calibri Light"/>
          <a:ea typeface="Calibri Light"/>
          <a:cs typeface="Calibri Light"/>
          <a:sym typeface="Calibri Light"/>
        </a:defRPr>
      </a:lvl6pPr>
      <a:lvl7pPr marL="0" marR="0" indent="0" algn="l" defTabSz="1219169" rtl="0" latinLnBrk="0">
        <a:lnSpc>
          <a:spcPct val="90000"/>
        </a:lnSpc>
        <a:spcBef>
          <a:spcPts val="0"/>
        </a:spcBef>
        <a:spcAft>
          <a:spcPts val="0"/>
        </a:spcAft>
        <a:buClrTx/>
        <a:buSzTx/>
        <a:buFontTx/>
        <a:buNone/>
        <a:tabLst/>
        <a:defRPr b="0" baseline="0" cap="none" i="0" spc="0" strike="noStrike" sz="5800" u="none">
          <a:solidFill>
            <a:srgbClr val="000000"/>
          </a:solidFill>
          <a:uFillTx/>
          <a:latin typeface="Calibri Light"/>
          <a:ea typeface="Calibri Light"/>
          <a:cs typeface="Calibri Light"/>
          <a:sym typeface="Calibri Light"/>
        </a:defRPr>
      </a:lvl7pPr>
      <a:lvl8pPr marL="0" marR="0" indent="0" algn="l" defTabSz="1219169" rtl="0" latinLnBrk="0">
        <a:lnSpc>
          <a:spcPct val="90000"/>
        </a:lnSpc>
        <a:spcBef>
          <a:spcPts val="0"/>
        </a:spcBef>
        <a:spcAft>
          <a:spcPts val="0"/>
        </a:spcAft>
        <a:buClrTx/>
        <a:buSzTx/>
        <a:buFontTx/>
        <a:buNone/>
        <a:tabLst/>
        <a:defRPr b="0" baseline="0" cap="none" i="0" spc="0" strike="noStrike" sz="5800" u="none">
          <a:solidFill>
            <a:srgbClr val="000000"/>
          </a:solidFill>
          <a:uFillTx/>
          <a:latin typeface="Calibri Light"/>
          <a:ea typeface="Calibri Light"/>
          <a:cs typeface="Calibri Light"/>
          <a:sym typeface="Calibri Light"/>
        </a:defRPr>
      </a:lvl8pPr>
      <a:lvl9pPr marL="0" marR="0" indent="0" algn="l" defTabSz="1219169" rtl="0" latinLnBrk="0">
        <a:lnSpc>
          <a:spcPct val="90000"/>
        </a:lnSpc>
        <a:spcBef>
          <a:spcPts val="0"/>
        </a:spcBef>
        <a:spcAft>
          <a:spcPts val="0"/>
        </a:spcAft>
        <a:buClrTx/>
        <a:buSzTx/>
        <a:buFontTx/>
        <a:buNone/>
        <a:tabLst/>
        <a:defRPr b="0" baseline="0" cap="none" i="0" spc="0" strike="noStrike" sz="5800" u="none">
          <a:solidFill>
            <a:srgbClr val="000000"/>
          </a:solidFill>
          <a:uFillTx/>
          <a:latin typeface="Calibri Light"/>
          <a:ea typeface="Calibri Light"/>
          <a:cs typeface="Calibri Light"/>
          <a:sym typeface="Calibri Light"/>
        </a:defRPr>
      </a:lvl9pPr>
    </p:titleStyle>
    <p:bodyStyle>
      <a:lvl1pPr marL="304792" marR="0" indent="-304792" algn="l" defTabSz="1219169" rtl="0" latinLnBrk="0">
        <a:lnSpc>
          <a:spcPct val="90000"/>
        </a:lnSpc>
        <a:spcBef>
          <a:spcPts val="1300"/>
        </a:spcBef>
        <a:spcAft>
          <a:spcPts val="0"/>
        </a:spcAft>
        <a:buClrTx/>
        <a:buSzPct val="100000"/>
        <a:buFont typeface="Arial"/>
        <a:buChar char="•"/>
        <a:tabLst/>
        <a:defRPr b="0" baseline="0" cap="none" i="0" spc="0" strike="noStrike" sz="3700" u="none">
          <a:solidFill>
            <a:srgbClr val="000000"/>
          </a:solidFill>
          <a:uFillTx/>
          <a:latin typeface="+mj-lt"/>
          <a:ea typeface="+mj-ea"/>
          <a:cs typeface="+mj-cs"/>
          <a:sym typeface="Calibri"/>
        </a:defRPr>
      </a:lvl1pPr>
      <a:lvl2pPr marL="962000" marR="0" indent="-352415" algn="l" defTabSz="1219169" rtl="0" latinLnBrk="0">
        <a:lnSpc>
          <a:spcPct val="90000"/>
        </a:lnSpc>
        <a:spcBef>
          <a:spcPts val="1300"/>
        </a:spcBef>
        <a:spcAft>
          <a:spcPts val="0"/>
        </a:spcAft>
        <a:buClrTx/>
        <a:buSzPct val="100000"/>
        <a:buFont typeface="Arial"/>
        <a:buChar char="•"/>
        <a:tabLst/>
        <a:defRPr b="0" baseline="0" cap="none" i="0" spc="0" strike="noStrike" sz="3700" u="none">
          <a:solidFill>
            <a:srgbClr val="000000"/>
          </a:solidFill>
          <a:uFillTx/>
          <a:latin typeface="+mj-lt"/>
          <a:ea typeface="+mj-ea"/>
          <a:cs typeface="+mj-cs"/>
          <a:sym typeface="Calibri"/>
        </a:defRPr>
      </a:lvl2pPr>
      <a:lvl3pPr marL="1652912" marR="0" indent="-433742" algn="l" defTabSz="1219169" rtl="0" latinLnBrk="0">
        <a:lnSpc>
          <a:spcPct val="90000"/>
        </a:lnSpc>
        <a:spcBef>
          <a:spcPts val="1300"/>
        </a:spcBef>
        <a:spcAft>
          <a:spcPts val="0"/>
        </a:spcAft>
        <a:buClrTx/>
        <a:buSzPct val="100000"/>
        <a:buFont typeface="Arial"/>
        <a:buChar char="•"/>
        <a:tabLst/>
        <a:defRPr b="0" baseline="0" cap="none" i="0" spc="0" strike="noStrike" sz="3700" u="none">
          <a:solidFill>
            <a:srgbClr val="000000"/>
          </a:solidFill>
          <a:uFillTx/>
          <a:latin typeface="+mj-lt"/>
          <a:ea typeface="+mj-ea"/>
          <a:cs typeface="+mj-cs"/>
          <a:sym typeface="Calibri"/>
        </a:defRPr>
      </a:lvl3pPr>
      <a:lvl4pPr marL="2298642" marR="0" indent="-469887" algn="l" defTabSz="1219169" rtl="0" latinLnBrk="0">
        <a:lnSpc>
          <a:spcPct val="90000"/>
        </a:lnSpc>
        <a:spcBef>
          <a:spcPts val="1300"/>
        </a:spcBef>
        <a:spcAft>
          <a:spcPts val="0"/>
        </a:spcAft>
        <a:buClrTx/>
        <a:buSzPct val="100000"/>
        <a:buFont typeface="Arial"/>
        <a:buChar char="•"/>
        <a:tabLst/>
        <a:defRPr b="0" baseline="0" cap="none" i="0" spc="0" strike="noStrike" sz="3700" u="none">
          <a:solidFill>
            <a:srgbClr val="000000"/>
          </a:solidFill>
          <a:uFillTx/>
          <a:latin typeface="+mj-lt"/>
          <a:ea typeface="+mj-ea"/>
          <a:cs typeface="+mj-cs"/>
          <a:sym typeface="Calibri"/>
        </a:defRPr>
      </a:lvl4pPr>
      <a:lvl5pPr marL="2908226" marR="0" indent="-469887" algn="l" defTabSz="1219169" rtl="0" latinLnBrk="0">
        <a:lnSpc>
          <a:spcPct val="90000"/>
        </a:lnSpc>
        <a:spcBef>
          <a:spcPts val="1300"/>
        </a:spcBef>
        <a:spcAft>
          <a:spcPts val="0"/>
        </a:spcAft>
        <a:buClrTx/>
        <a:buSzPct val="100000"/>
        <a:buFont typeface="Arial"/>
        <a:buChar char="•"/>
        <a:tabLst/>
        <a:defRPr b="0" baseline="0" cap="none" i="0" spc="0" strike="noStrike" sz="3700" u="none">
          <a:solidFill>
            <a:srgbClr val="000000"/>
          </a:solidFill>
          <a:uFillTx/>
          <a:latin typeface="+mj-lt"/>
          <a:ea typeface="+mj-ea"/>
          <a:cs typeface="+mj-cs"/>
          <a:sym typeface="Calibri"/>
        </a:defRPr>
      </a:lvl5pPr>
      <a:lvl6pPr marL="3517811" marR="0" indent="-469887" algn="l" defTabSz="1219169" rtl="0" latinLnBrk="0">
        <a:lnSpc>
          <a:spcPct val="90000"/>
        </a:lnSpc>
        <a:spcBef>
          <a:spcPts val="1300"/>
        </a:spcBef>
        <a:spcAft>
          <a:spcPts val="0"/>
        </a:spcAft>
        <a:buClrTx/>
        <a:buSzPct val="100000"/>
        <a:buFont typeface="Arial"/>
        <a:buChar char="•"/>
        <a:tabLst/>
        <a:defRPr b="0" baseline="0" cap="none" i="0" spc="0" strike="noStrike" sz="3700" u="none">
          <a:solidFill>
            <a:srgbClr val="000000"/>
          </a:solidFill>
          <a:uFillTx/>
          <a:latin typeface="+mj-lt"/>
          <a:ea typeface="+mj-ea"/>
          <a:cs typeface="+mj-cs"/>
          <a:sym typeface="Calibri"/>
        </a:defRPr>
      </a:lvl6pPr>
      <a:lvl7pPr marL="4127396" marR="0" indent="-469887" algn="l" defTabSz="1219169" rtl="0" latinLnBrk="0">
        <a:lnSpc>
          <a:spcPct val="90000"/>
        </a:lnSpc>
        <a:spcBef>
          <a:spcPts val="1300"/>
        </a:spcBef>
        <a:spcAft>
          <a:spcPts val="0"/>
        </a:spcAft>
        <a:buClrTx/>
        <a:buSzPct val="100000"/>
        <a:buFont typeface="Arial"/>
        <a:buChar char="•"/>
        <a:tabLst/>
        <a:defRPr b="0" baseline="0" cap="none" i="0" spc="0" strike="noStrike" sz="3700" u="none">
          <a:solidFill>
            <a:srgbClr val="000000"/>
          </a:solidFill>
          <a:uFillTx/>
          <a:latin typeface="+mj-lt"/>
          <a:ea typeface="+mj-ea"/>
          <a:cs typeface="+mj-cs"/>
          <a:sym typeface="Calibri"/>
        </a:defRPr>
      </a:lvl7pPr>
      <a:lvl8pPr marL="4736981" marR="0" indent="-469887" algn="l" defTabSz="1219169" rtl="0" latinLnBrk="0">
        <a:lnSpc>
          <a:spcPct val="90000"/>
        </a:lnSpc>
        <a:spcBef>
          <a:spcPts val="1300"/>
        </a:spcBef>
        <a:spcAft>
          <a:spcPts val="0"/>
        </a:spcAft>
        <a:buClrTx/>
        <a:buSzPct val="100000"/>
        <a:buFont typeface="Arial"/>
        <a:buChar char="•"/>
        <a:tabLst/>
        <a:defRPr b="0" baseline="0" cap="none" i="0" spc="0" strike="noStrike" sz="3700" u="none">
          <a:solidFill>
            <a:srgbClr val="000000"/>
          </a:solidFill>
          <a:uFillTx/>
          <a:latin typeface="+mj-lt"/>
          <a:ea typeface="+mj-ea"/>
          <a:cs typeface="+mj-cs"/>
          <a:sym typeface="Calibri"/>
        </a:defRPr>
      </a:lvl8pPr>
      <a:lvl9pPr marL="5346565" marR="0" indent="-469887" algn="l" defTabSz="1219169" rtl="0" latinLnBrk="0">
        <a:lnSpc>
          <a:spcPct val="90000"/>
        </a:lnSpc>
        <a:spcBef>
          <a:spcPts val="1300"/>
        </a:spcBef>
        <a:spcAft>
          <a:spcPts val="0"/>
        </a:spcAft>
        <a:buClrTx/>
        <a:buSzPct val="100000"/>
        <a:buFont typeface="Arial"/>
        <a:buChar char="•"/>
        <a:tabLst/>
        <a:defRPr b="0" baseline="0" cap="none" i="0" spc="0" strike="noStrike" sz="3700" u="none">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10.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2.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1.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 name="CaixaDeTexto 4"/>
          <p:cNvSpPr txBox="1"/>
          <p:nvPr/>
        </p:nvSpPr>
        <p:spPr>
          <a:xfrm>
            <a:off x="681711" y="1276840"/>
            <a:ext cx="11455163" cy="405158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b="1" sz="3600">
                <a:latin typeface="Arial"/>
                <a:ea typeface="Arial"/>
                <a:cs typeface="Arial"/>
                <a:sym typeface="Arial"/>
              </a:defRPr>
            </a:pPr>
            <a:r>
              <a:t>Ivana Stolze Lima</a:t>
            </a:r>
          </a:p>
          <a:p>
            <a:pPr>
              <a:defRPr b="1" sz="3600">
                <a:latin typeface="Arial"/>
                <a:ea typeface="Arial"/>
                <a:cs typeface="Arial"/>
                <a:sym typeface="Arial"/>
              </a:defRPr>
            </a:pPr>
            <a:r>
              <a:t>Fundação Casa de Rui Barbosa/CNPq</a:t>
            </a:r>
          </a:p>
          <a:p>
            <a:pPr>
              <a:defRPr b="1" sz="3200">
                <a:latin typeface="Arial"/>
                <a:ea typeface="Arial"/>
                <a:cs typeface="Arial"/>
                <a:sym typeface="Arial"/>
              </a:defRPr>
            </a:pPr>
            <a:r>
              <a:t>Laboratório de Estudos Linguísticos Transatlânticos - USP</a:t>
            </a:r>
          </a:p>
          <a:p>
            <a:pPr>
              <a:defRPr b="1" sz="3200">
                <a:latin typeface="Arial"/>
                <a:ea typeface="Arial"/>
                <a:cs typeface="Arial"/>
                <a:sym typeface="Arial"/>
              </a:defRPr>
            </a:pPr>
            <a:r>
              <a:t>Experiências e conexões atlânticas (PUC-Rio)</a:t>
            </a:r>
          </a:p>
          <a:p>
            <a:pPr>
              <a:defRPr b="1" sz="2500">
                <a:latin typeface="Arial"/>
                <a:ea typeface="Arial"/>
                <a:cs typeface="Arial"/>
                <a:sym typeface="Arial"/>
              </a:defRPr>
            </a:pPr>
          </a:p>
          <a:p>
            <a:pPr>
              <a:defRPr b="1" sz="3600">
                <a:latin typeface="Arial"/>
                <a:ea typeface="Arial"/>
                <a:cs typeface="Arial"/>
                <a:sym typeface="Arial"/>
              </a:defRPr>
            </a:pPr>
          </a:p>
          <a:p>
            <a:pPr>
              <a:defRPr b="1" sz="3600">
                <a:latin typeface="Arial"/>
                <a:ea typeface="Arial"/>
                <a:cs typeface="Arial"/>
                <a:sym typeface="Arial"/>
              </a:defRPr>
            </a:pPr>
          </a:p>
        </p:txBody>
      </p:sp>
      <p:sp>
        <p:nvSpPr>
          <p:cNvPr id="82" name="CaixaDeTexto 5"/>
          <p:cNvSpPr txBox="1"/>
          <p:nvPr/>
        </p:nvSpPr>
        <p:spPr>
          <a:xfrm>
            <a:off x="588900" y="3788057"/>
            <a:ext cx="10099110" cy="36899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ts val="7200"/>
              </a:lnSpc>
              <a:defRPr sz="4600">
                <a:latin typeface="Arial"/>
                <a:ea typeface="Arial"/>
                <a:cs typeface="Arial"/>
                <a:sym typeface="Arial"/>
              </a:defRPr>
            </a:lvl1pPr>
          </a:lstStyle>
          <a:p>
            <a:pPr/>
            <a:r>
              <a:t>Línguas africanas como o lado avesso de uma língua nacional no Brasil: aproximações entre a história social e a linguística</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 name="4 modos de ver (perspectivas teóricas)…"/>
          <p:cNvSpPr txBox="1"/>
          <p:nvPr/>
        </p:nvSpPr>
        <p:spPr>
          <a:xfrm>
            <a:off x="656697" y="1554416"/>
            <a:ext cx="8885171" cy="40709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just" defTabSz="449580">
              <a:defRPr sz="3900">
                <a:uFill>
                  <a:solidFill>
                    <a:srgbClr val="000000"/>
                  </a:solidFill>
                </a:uFill>
                <a:latin typeface="Times New Roman"/>
                <a:ea typeface="Times New Roman"/>
                <a:cs typeface="Times New Roman"/>
                <a:sym typeface="Times New Roman"/>
              </a:defRPr>
            </a:pPr>
            <a:r>
              <a:t>4 modos de ver (perspectivas teóricas)</a:t>
            </a:r>
          </a:p>
          <a:p>
            <a:pPr algn="just" defTabSz="449580">
              <a:defRPr sz="3900">
                <a:uFill>
                  <a:solidFill>
                    <a:srgbClr val="000000"/>
                  </a:solidFill>
                </a:uFill>
                <a:latin typeface="Times New Roman"/>
                <a:ea typeface="Times New Roman"/>
                <a:cs typeface="Times New Roman"/>
                <a:sym typeface="Times New Roman"/>
              </a:defRPr>
            </a:pPr>
          </a:p>
          <a:p>
            <a:pPr marL="166254" indent="-166254" algn="just" defTabSz="449580">
              <a:buSzPct val="120000"/>
              <a:buChar char="-"/>
              <a:defRPr sz="3900">
                <a:uFill>
                  <a:solidFill>
                    <a:srgbClr val="000000"/>
                  </a:solidFill>
                </a:uFill>
                <a:latin typeface="Times New Roman"/>
                <a:ea typeface="Times New Roman"/>
                <a:cs typeface="Times New Roman"/>
                <a:sym typeface="Times New Roman"/>
              </a:defRPr>
            </a:pPr>
            <a:r>
              <a:rPr i="1"/>
              <a:t>dos</a:t>
            </a:r>
            <a:r>
              <a:t> africanos</a:t>
            </a:r>
          </a:p>
          <a:p>
            <a:pPr marL="166254" indent="-166254" algn="just" defTabSz="449580">
              <a:buSzPct val="120000"/>
              <a:buChar char="-"/>
              <a:defRPr sz="3900">
                <a:uFill>
                  <a:solidFill>
                    <a:srgbClr val="000000"/>
                  </a:solidFill>
                </a:uFill>
                <a:latin typeface="Times New Roman"/>
                <a:ea typeface="Times New Roman"/>
                <a:cs typeface="Times New Roman"/>
                <a:sym typeface="Times New Roman"/>
              </a:defRPr>
            </a:pPr>
            <a:r>
              <a:rPr i="1"/>
              <a:t>com</a:t>
            </a:r>
            <a:r>
              <a:t> africanos</a:t>
            </a:r>
          </a:p>
          <a:p>
            <a:pPr marL="166254" indent="-166254" algn="just" defTabSz="449580">
              <a:buSzPct val="120000"/>
              <a:buChar char="-"/>
              <a:defRPr sz="3900">
                <a:uFill>
                  <a:solidFill>
                    <a:srgbClr val="000000"/>
                  </a:solidFill>
                </a:uFill>
                <a:latin typeface="Times New Roman"/>
                <a:ea typeface="Times New Roman"/>
                <a:cs typeface="Times New Roman"/>
                <a:sym typeface="Times New Roman"/>
              </a:defRPr>
            </a:pPr>
            <a:r>
              <a:rPr i="1"/>
              <a:t>entre</a:t>
            </a:r>
            <a:r>
              <a:t> africanos</a:t>
            </a:r>
          </a:p>
          <a:p>
            <a:pPr algn="just" defTabSz="449580">
              <a:defRPr sz="3900">
                <a:uFill>
                  <a:solidFill>
                    <a:srgbClr val="000000"/>
                  </a:solidFill>
                </a:uFill>
                <a:latin typeface="Times New Roman"/>
                <a:ea typeface="Times New Roman"/>
                <a:cs typeface="Times New Roman"/>
                <a:sym typeface="Times New Roman"/>
              </a:defRPr>
            </a:pPr>
          </a:p>
          <a:p>
            <a:pPr marL="166254" indent="-166254" algn="just" defTabSz="449580">
              <a:buSzPct val="120000"/>
              <a:buChar char="-"/>
              <a:defRPr sz="3900">
                <a:uFill>
                  <a:solidFill>
                    <a:srgbClr val="000000"/>
                  </a:solidFill>
                </a:uFill>
                <a:latin typeface="Times New Roman"/>
                <a:ea typeface="Times New Roman"/>
                <a:cs typeface="Times New Roman"/>
                <a:sym typeface="Times New Roman"/>
              </a:defRPr>
            </a:pPr>
            <a:r>
              <a:t>sensibilidade para os registros documentais</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 name="Ao longo do século XVII, segundo o banco de dados Slave Trade Data Base, David Eltis (slavevoyages.com), 688 mil indivíduos foram traficados da África Central (Congo e Angola) para o Brasil, e apenas entre 1650 e 1700 desembarcaram cerca de 400 mil indiv"/>
          <p:cNvSpPr txBox="1"/>
          <p:nvPr>
            <p:ph type="body" idx="4294967295"/>
          </p:nvPr>
        </p:nvSpPr>
        <p:spPr>
          <a:xfrm>
            <a:off x="343958" y="868891"/>
            <a:ext cx="9810751" cy="6762751"/>
          </a:xfrm>
          <a:prstGeom prst="rect">
            <a:avLst/>
          </a:prstGeom>
        </p:spPr>
        <p:txBody>
          <a:bodyPr lIns="47625" tIns="47625" rIns="47625" bIns="47625" anchor="ctr"/>
          <a:lstStyle/>
          <a:p>
            <a:pPr marL="0" indent="0" defTabSz="547687">
              <a:lnSpc>
                <a:spcPct val="100000"/>
              </a:lnSpc>
              <a:spcBef>
                <a:spcPts val="4500"/>
              </a:spcBef>
              <a:buSzTx/>
              <a:buFontTx/>
              <a:buNone/>
              <a:defRPr sz="3200">
                <a:latin typeface="Gill Sans"/>
                <a:ea typeface="Gill Sans"/>
                <a:cs typeface="Gill Sans"/>
                <a:sym typeface="Gill Sans"/>
              </a:defRPr>
            </a:pPr>
            <a:r>
              <a:rPr>
                <a:latin typeface="Times New Roman"/>
                <a:ea typeface="Times New Roman"/>
                <a:cs typeface="Times New Roman"/>
                <a:sym typeface="Times New Roman"/>
              </a:rPr>
              <a:t>Ao longo do século XVII, segundo o banco de dados Slave Trade Data Base, David Eltis (slavevoyages.com), 688 mil indivíduos foram traficados da África Central (Congo e Angola) para o Brasil, e apenas entre 1650 e 1700 desembarcaram cerca de 400 mil indivíduos, uma média de quase 8 mil por ano.</a:t>
            </a:r>
            <a:endParaRPr>
              <a:latin typeface="Times New Roman"/>
              <a:ea typeface="Times New Roman"/>
              <a:cs typeface="Times New Roman"/>
              <a:sym typeface="Times New Roman"/>
            </a:endParaRPr>
          </a:p>
          <a:p>
            <a:pPr marL="0" indent="0" defTabSz="547687">
              <a:lnSpc>
                <a:spcPct val="100000"/>
              </a:lnSpc>
              <a:spcBef>
                <a:spcPts val="4500"/>
              </a:spcBef>
              <a:buSzTx/>
              <a:buFontTx/>
              <a:buNone/>
              <a:defRPr sz="3200">
                <a:latin typeface="Gill Sans"/>
                <a:ea typeface="Gill Sans"/>
                <a:cs typeface="Gill Sans"/>
                <a:sym typeface="Gill Sans"/>
              </a:defRPr>
            </a:pPr>
            <a:r>
              <a:rPr>
                <a:latin typeface="Times New Roman"/>
                <a:ea typeface="Times New Roman"/>
                <a:cs typeface="Times New Roman"/>
                <a:sym typeface="Times New Roman"/>
              </a:rPr>
              <a:t>Atlântico sul - Alencastro - vínculos, laços, rotas - muitas outras formas de circulação de autoridades, comerciantes, mercadorias, missionários, africanos que não eram escravizados</a:t>
            </a:r>
            <a:endParaRPr>
              <a:latin typeface="Times New Roman"/>
              <a:ea typeface="Times New Roman"/>
              <a:cs typeface="Times New Roman"/>
              <a:sym typeface="Times New Roman"/>
            </a:endParaRPr>
          </a:p>
          <a:p>
            <a:pPr marL="0" indent="0" defTabSz="547687">
              <a:lnSpc>
                <a:spcPct val="100000"/>
              </a:lnSpc>
              <a:spcBef>
                <a:spcPts val="4500"/>
              </a:spcBef>
              <a:buSzTx/>
              <a:buFontTx/>
              <a:buNone/>
              <a:defRPr sz="3200">
                <a:latin typeface="Gill Sans"/>
                <a:ea typeface="Gill Sans"/>
                <a:cs typeface="Gill Sans"/>
                <a:sym typeface="Gill Sans"/>
              </a:defRPr>
            </a:pPr>
            <a:r>
              <a:rPr>
                <a:latin typeface="Times New Roman"/>
                <a:ea typeface="Times New Roman"/>
                <a:cs typeface="Times New Roman"/>
                <a:sym typeface="Times New Roman"/>
              </a:rPr>
              <a:t>Angola - Rio de Janeiro - Rio da Prata</a:t>
            </a:r>
            <a:endParaRPr>
              <a:latin typeface="Times New Roman"/>
              <a:ea typeface="Times New Roman"/>
              <a:cs typeface="Times New Roman"/>
              <a:sym typeface="Times New Roman"/>
            </a:endParaRP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2" name="droppedImage.pdf" descr="droppedImage.pdf"/>
          <p:cNvPicPr>
            <a:picLocks noChangeAspect="1"/>
          </p:cNvPicPr>
          <p:nvPr/>
        </p:nvPicPr>
        <p:blipFill>
          <a:blip r:embed="rId3">
            <a:extLst/>
          </a:blip>
          <a:stretch>
            <a:fillRect/>
          </a:stretch>
        </p:blipFill>
        <p:spPr>
          <a:xfrm>
            <a:off x="309414" y="204030"/>
            <a:ext cx="7609172" cy="6619876"/>
          </a:xfrm>
          <a:prstGeom prst="rect">
            <a:avLst/>
          </a:prstGeom>
          <a:ln w="12700">
            <a:miter lim="400000"/>
          </a:ln>
        </p:spPr>
      </p:pic>
      <p:sp>
        <p:nvSpPr>
          <p:cNvPr id="123" name="Real Biblioteca da Ajuda (Lisboa)"/>
          <p:cNvSpPr/>
          <p:nvPr/>
        </p:nvSpPr>
        <p:spPr>
          <a:xfrm>
            <a:off x="400000" y="6944518"/>
            <a:ext cx="2905126" cy="660401"/>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nchor="ctr">
            <a:spAutoFit/>
          </a:bodyPr>
          <a:lstStyle>
            <a:lvl1pPr defTabSz="428625">
              <a:defRPr sz="1600">
                <a:latin typeface="Times Roman"/>
                <a:ea typeface="Times Roman"/>
                <a:cs typeface="Times Roman"/>
                <a:sym typeface="Times Roman"/>
              </a:defRPr>
            </a:lvl1pPr>
          </a:lstStyle>
          <a:p>
            <a:pPr/>
            <a:r>
              <a:t>Real Biblioteca da Ajuda (Lisboa)</a:t>
            </a:r>
          </a:p>
        </p:txBody>
      </p:sp>
      <p:sp>
        <p:nvSpPr>
          <p:cNvPr id="124" name="Arte da Língua de Angola - publicada em Lisboa, em 1697. Considerada a primeira gramática do quimbundo.…"/>
          <p:cNvSpPr txBox="1"/>
          <p:nvPr/>
        </p:nvSpPr>
        <p:spPr>
          <a:xfrm>
            <a:off x="7847362" y="3845288"/>
            <a:ext cx="8177282" cy="415678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644071" indent="-326571" defTabSz="584200">
              <a:spcBef>
                <a:spcPts val="4800"/>
              </a:spcBef>
              <a:buSzPct val="171000"/>
              <a:buChar char="•"/>
              <a:defRPr sz="2400">
                <a:latin typeface="Gill Sans"/>
                <a:ea typeface="Gill Sans"/>
                <a:cs typeface="Gill Sans"/>
                <a:sym typeface="Gill Sans"/>
              </a:defRPr>
            </a:pPr>
            <a:r>
              <a:rPr b="1">
                <a:solidFill>
                  <a:srgbClr val="363929"/>
                </a:solidFill>
              </a:rPr>
              <a:t>Arte da Língua de Angola</a:t>
            </a:r>
            <a:r>
              <a:rPr>
                <a:solidFill>
                  <a:srgbClr val="363929"/>
                </a:solidFill>
              </a:rPr>
              <a:t> - publicada em Lisboa, em 1697. Considerada a primeira gramática do quimbundo.</a:t>
            </a:r>
            <a:endParaRPr>
              <a:solidFill>
                <a:srgbClr val="363929"/>
              </a:solidFill>
            </a:endParaRPr>
          </a:p>
          <a:p>
            <a:pPr marL="644071" indent="-326571" defTabSz="584200">
              <a:spcBef>
                <a:spcPts val="4800"/>
              </a:spcBef>
              <a:buSzPct val="171000"/>
              <a:buChar char="•"/>
              <a:defRPr sz="2400">
                <a:latin typeface="Gill Sans"/>
                <a:ea typeface="Gill Sans"/>
                <a:cs typeface="Gill Sans"/>
                <a:sym typeface="Gill Sans"/>
              </a:defRPr>
            </a:pPr>
            <a:r>
              <a:rPr>
                <a:solidFill>
                  <a:srgbClr val="363929"/>
                </a:solidFill>
              </a:rPr>
              <a:t>Seu autor foi o padre jesuíta Pedro Dias (Gouveia, Portugal, 1622 - Salvador, Brasil, 1700). Formou-se no Colégio do Rio de Janeiro, onde professou os votos solenes e se tornou doutor em Teologia.  Atuou também nos colégios de Porto Seguro, Espírito Santo, Olinda e da Bahia. </a:t>
            </a:r>
            <a:endParaRPr>
              <a:solidFill>
                <a:srgbClr val="363929"/>
              </a:solidFill>
            </a:endParaRPr>
          </a:p>
          <a:p>
            <a:pPr marL="644071" indent="-326571" defTabSz="584200">
              <a:spcBef>
                <a:spcPts val="4800"/>
              </a:spcBef>
              <a:buSzPct val="171000"/>
              <a:buChar char="•"/>
              <a:defRPr sz="2400">
                <a:latin typeface="Gill Sans"/>
                <a:ea typeface="Gill Sans"/>
                <a:cs typeface="Gill Sans"/>
                <a:sym typeface="Gill Sans"/>
              </a:defRPr>
            </a:pPr>
            <a:r>
              <a:rPr>
                <a:solidFill>
                  <a:srgbClr val="363929"/>
                </a:solidFill>
              </a:rPr>
              <a:t>Cuidados médicos; procurador dos engenhos.</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 name="quimbundo no Brasil e uma política linguística em relação à escravidão africana…"/>
          <p:cNvSpPr/>
          <p:nvPr/>
        </p:nvSpPr>
        <p:spPr>
          <a:xfrm>
            <a:off x="2034087" y="140096"/>
            <a:ext cx="12192001" cy="8851901"/>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nchor="ctr">
            <a:spAutoFit/>
          </a:bodyPr>
          <a:lstStyle/>
          <a:p>
            <a:pPr algn="ctr" defTabSz="547687">
              <a:defRPr b="1" sz="3800">
                <a:latin typeface="Gill Sans"/>
                <a:ea typeface="Gill Sans"/>
                <a:cs typeface="Gill Sans"/>
                <a:sym typeface="Gill Sans"/>
              </a:defRPr>
            </a:pPr>
            <a:r>
              <a:t>quimbundo no Brasil e uma política linguística em relação à escravidão africana</a:t>
            </a:r>
          </a:p>
          <a:p>
            <a:pPr algn="ctr" defTabSz="547687">
              <a:defRPr sz="3800">
                <a:latin typeface="Gill Sans"/>
                <a:ea typeface="Gill Sans"/>
                <a:cs typeface="Gill Sans"/>
                <a:sym typeface="Gill Sans"/>
              </a:defRPr>
            </a:pPr>
          </a:p>
          <a:p>
            <a:pPr algn="just" defTabSz="547687">
              <a:defRPr sz="3800">
                <a:latin typeface="Gill Sans"/>
                <a:ea typeface="Gill Sans"/>
                <a:cs typeface="Gill Sans"/>
                <a:sym typeface="Gill Sans"/>
              </a:defRPr>
            </a:pPr>
            <a:r>
              <a:t>- longa história de tentativa de “domínio linguístico” sobre essa língua</a:t>
            </a:r>
          </a:p>
          <a:p>
            <a:pPr algn="just" defTabSz="547687">
              <a:defRPr sz="3800">
                <a:latin typeface="Gill Sans"/>
                <a:ea typeface="Gill Sans"/>
                <a:cs typeface="Gill Sans"/>
                <a:sym typeface="Gill Sans"/>
              </a:defRPr>
            </a:pPr>
            <a:r>
              <a:t>- padres da Companhia de Jesus, nascidos no Brasil e em Portugal que dominavam a “língua de Angola”</a:t>
            </a:r>
          </a:p>
          <a:p>
            <a:pPr algn="just" defTabSz="547687">
              <a:defRPr sz="3800">
                <a:latin typeface="Gill Sans"/>
                <a:ea typeface="Gill Sans"/>
                <a:cs typeface="Gill Sans"/>
                <a:sym typeface="Gill Sans"/>
              </a:defRPr>
            </a:pPr>
            <a:r>
              <a:t>- indivíduos que nasceram em Angola e que se tornaram padres da CJ nos colégios do Brasil, “peritos” na língua de Angola</a:t>
            </a:r>
          </a:p>
          <a:p>
            <a:pPr marL="381000" indent="-381000" algn="just" defTabSz="547687">
              <a:buSzPct val="100000"/>
              <a:buChar char="-"/>
              <a:defRPr sz="3800">
                <a:latin typeface="Gill Sans"/>
                <a:ea typeface="Gill Sans"/>
                <a:cs typeface="Gill Sans"/>
                <a:sym typeface="Gill Sans"/>
              </a:defRPr>
            </a:pPr>
            <a:r>
              <a:t>doutrinação de africanos escravizados oriundos dessas áreas.</a:t>
            </a:r>
          </a:p>
          <a:p>
            <a:pPr marL="381000" indent="-381000" algn="just" defTabSz="547687">
              <a:buSzPct val="100000"/>
              <a:buChar char="-"/>
              <a:defRPr sz="3800">
                <a:latin typeface="Gill Sans"/>
                <a:ea typeface="Gill Sans"/>
                <a:cs typeface="Gill Sans"/>
                <a:sym typeface="Gill Sans"/>
              </a:defRPr>
            </a:pPr>
            <a:r>
              <a:t>Palmares: nunca mencionado na narrativa jesuítica</a:t>
            </a:r>
          </a:p>
          <a:p>
            <a:pPr algn="ctr" defTabSz="547687">
              <a:defRPr sz="3800">
                <a:latin typeface="Gill Sans"/>
                <a:ea typeface="Gill Sans"/>
                <a:cs typeface="Gill Sans"/>
                <a:sym typeface="Gill Sans"/>
              </a:defRPr>
            </a:pP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0" name="pacconio.tiff" descr="pacconio.tiff"/>
          <p:cNvPicPr>
            <a:picLocks noChangeAspect="1"/>
          </p:cNvPicPr>
          <p:nvPr/>
        </p:nvPicPr>
        <p:blipFill>
          <a:blip r:embed="rId3">
            <a:extLst/>
          </a:blip>
          <a:stretch>
            <a:fillRect/>
          </a:stretch>
        </p:blipFill>
        <p:spPr>
          <a:xfrm>
            <a:off x="2481053" y="145995"/>
            <a:ext cx="5245914" cy="7739424"/>
          </a:xfrm>
          <a:prstGeom prst="rect">
            <a:avLst/>
          </a:prstGeom>
          <a:ln w="12700">
            <a:miter lim="400000"/>
          </a:ln>
        </p:spPr>
      </p:pic>
      <p:sp>
        <p:nvSpPr>
          <p:cNvPr id="131" name="ALA: faz parte de uma série de obras, de instrumentos linguísticos dedicados ao quicongo e quimbundo no XVII"/>
          <p:cNvSpPr/>
          <p:nvPr/>
        </p:nvSpPr>
        <p:spPr>
          <a:xfrm>
            <a:off x="7861275" y="2992966"/>
            <a:ext cx="3714751" cy="3530601"/>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nchor="ctr">
            <a:spAutoFit/>
          </a:bodyPr>
          <a:lstStyle/>
          <a:p>
            <a:pPr algn="ctr" defTabSz="547687">
              <a:defRPr sz="3200">
                <a:latin typeface="Gill Sans"/>
                <a:ea typeface="Gill Sans"/>
                <a:cs typeface="Gill Sans"/>
                <a:sym typeface="Gill Sans"/>
              </a:defRPr>
            </a:pPr>
            <a:r>
              <a:t>ALA: faz parte de uma </a:t>
            </a:r>
            <a:r>
              <a:rPr i="1"/>
              <a:t>série</a:t>
            </a:r>
            <a:r>
              <a:t> de obras, de instrumentos linguísticos dedicados ao quicongo e quimbundo no XVII</a:t>
            </a:r>
          </a:p>
        </p:txBody>
      </p:sp>
      <p:sp>
        <p:nvSpPr>
          <p:cNvPr id="132" name="Gentio de Angola…"/>
          <p:cNvSpPr txBox="1"/>
          <p:nvPr/>
        </p:nvSpPr>
        <p:spPr>
          <a:xfrm>
            <a:off x="7887230" y="6860789"/>
            <a:ext cx="4337259" cy="91728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Gentio de Angola</a:t>
            </a:r>
          </a:p>
          <a:p>
            <a:pPr/>
            <a:r>
              <a:t>(catecismo bilingue)</a:t>
            </a:r>
          </a:p>
          <a:p>
            <a:pPr/>
            <a:r>
              <a:t>Padres Francisco Pacomio e Antonio de Couto</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 name="Quimbundo - mundo atlântico - mas com especificidades…"/>
          <p:cNvSpPr txBox="1"/>
          <p:nvPr>
            <p:ph type="body" idx="4294967295"/>
          </p:nvPr>
        </p:nvSpPr>
        <p:spPr>
          <a:xfrm>
            <a:off x="1139825" y="1190625"/>
            <a:ext cx="9810750" cy="6762750"/>
          </a:xfrm>
          <a:prstGeom prst="rect">
            <a:avLst/>
          </a:prstGeom>
        </p:spPr>
        <p:txBody>
          <a:bodyPr lIns="47625" tIns="47625" rIns="47625" bIns="47625" anchor="ctr"/>
          <a:lstStyle/>
          <a:p>
            <a:pPr marL="0" indent="0" defTabSz="547687">
              <a:lnSpc>
                <a:spcPct val="100000"/>
              </a:lnSpc>
              <a:spcBef>
                <a:spcPts val="4500"/>
              </a:spcBef>
              <a:buSzTx/>
              <a:buFontTx/>
              <a:buNone/>
              <a:defRPr sz="3200">
                <a:latin typeface="Gill Sans"/>
                <a:ea typeface="Gill Sans"/>
                <a:cs typeface="Gill Sans"/>
                <a:sym typeface="Gill Sans"/>
              </a:defRPr>
            </a:pPr>
            <a:r>
              <a:t>Quimbundo - mundo atlântico - mas com especificidades </a:t>
            </a:r>
          </a:p>
          <a:p>
            <a:pPr marL="508000" indent="-508000" defTabSz="547687">
              <a:lnSpc>
                <a:spcPct val="100000"/>
              </a:lnSpc>
              <a:spcBef>
                <a:spcPts val="4500"/>
              </a:spcBef>
              <a:buSzPct val="171000"/>
              <a:buFontTx/>
              <a:defRPr sz="3200">
                <a:latin typeface="Gill Sans"/>
                <a:ea typeface="Gill Sans"/>
                <a:cs typeface="Gill Sans"/>
                <a:sym typeface="Gill Sans"/>
              </a:defRPr>
            </a:pPr>
            <a:r>
              <a:t>escravização e domínio da “língua de angola” no Brasil. Especificidade do s. XVII. Palmares: o não dito</a:t>
            </a:r>
          </a:p>
          <a:p>
            <a:pPr marL="508000" indent="-508000" defTabSz="547687">
              <a:lnSpc>
                <a:spcPct val="100000"/>
              </a:lnSpc>
              <a:spcBef>
                <a:spcPts val="4500"/>
              </a:spcBef>
              <a:buSzPct val="171000"/>
              <a:buFontTx/>
              <a:defRPr sz="3200">
                <a:latin typeface="Gill Sans"/>
                <a:ea typeface="Gill Sans"/>
                <a:cs typeface="Gill Sans"/>
                <a:sym typeface="Gill Sans"/>
              </a:defRPr>
            </a:pPr>
            <a:r>
              <a:t>domínio do quimbundo (língua geral?) e presença portuguesa no reino de Angola - relações sociais, comerciais, e mesmo administrativas passam pelo quimbundo, muito mais do que pelo português - XVI, XVII, XVIII</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 name="TextBox 1"/>
          <p:cNvSpPr txBox="1"/>
          <p:nvPr/>
        </p:nvSpPr>
        <p:spPr>
          <a:xfrm>
            <a:off x="2074862" y="1196625"/>
            <a:ext cx="3289698" cy="7756526"/>
          </a:xfrm>
          <a:prstGeom prst="rect">
            <a:avLst/>
          </a:prstGeom>
          <a:ln w="12700">
            <a:miter lim="400000"/>
          </a:ln>
          <a:extLst>
            <a:ext uri="{C572A759-6A51-4108-AA02-DFA0A04FC94B}">
              <ma14:wrappingTextBoxFlag xmlns:ma14="http://schemas.microsoft.com/office/mac/drawingml/2011/main" val="1"/>
            </a:ext>
          </a:extLst>
        </p:spPr>
        <p:txBody>
          <a:bodyPr lIns="42862" tIns="42862" rIns="42862" bIns="42862">
            <a:spAutoFit/>
          </a:bodyPr>
          <a:lstStyle/>
          <a:p>
            <a:pPr defTabSz="857250">
              <a:defRPr sz="3000">
                <a:latin typeface="Gill Sans"/>
                <a:ea typeface="Gill Sans"/>
                <a:cs typeface="Gill Sans"/>
                <a:sym typeface="Gill Sans"/>
              </a:defRPr>
            </a:pPr>
            <a:r>
              <a:t>Entre 1701 e 1750, estima-se que 370 mil africanos</a:t>
            </a:r>
          </a:p>
          <a:p>
            <a:pPr defTabSz="857250">
              <a:defRPr sz="3000">
                <a:latin typeface="Gill Sans"/>
                <a:ea typeface="Gill Sans"/>
                <a:cs typeface="Gill Sans"/>
                <a:sym typeface="Gill Sans"/>
              </a:defRPr>
            </a:pPr>
            <a:r>
              <a:t>da "Costa da Mina" desembarcaram nas regiões </a:t>
            </a:r>
          </a:p>
          <a:p>
            <a:pPr defTabSz="857250">
              <a:defRPr sz="3000">
                <a:latin typeface="Gill Sans"/>
                <a:ea typeface="Gill Sans"/>
                <a:cs typeface="Gill Sans"/>
                <a:sym typeface="Gill Sans"/>
              </a:defRPr>
            </a:pPr>
            <a:r>
              <a:t>coloniais, sobretudo Bahia, mas também Pernambuco, RJ, Maranhão.</a:t>
            </a:r>
          </a:p>
          <a:p>
            <a:pPr defTabSz="857250">
              <a:defRPr sz="3000">
                <a:latin typeface="Gill Sans"/>
                <a:ea typeface="Gill Sans"/>
                <a:cs typeface="Gill Sans"/>
                <a:sym typeface="Gill Sans"/>
              </a:defRPr>
            </a:pPr>
            <a:r>
              <a:t>A região mineradora foi seu principal destino.</a:t>
            </a:r>
          </a:p>
          <a:p>
            <a:pPr defTabSz="857250">
              <a:defRPr sz="3000">
                <a:latin typeface="Gill Sans"/>
                <a:ea typeface="Gill Sans"/>
                <a:cs typeface="Gill Sans"/>
                <a:sym typeface="Gill Sans"/>
              </a:defRPr>
            </a:pPr>
          </a:p>
          <a:p>
            <a:pPr defTabSz="857250">
              <a:defRPr sz="3000">
                <a:latin typeface="Gill Sans"/>
                <a:ea typeface="Gill Sans"/>
                <a:cs typeface="Gill Sans"/>
                <a:sym typeface="Gill Sans"/>
              </a:defRPr>
            </a:pPr>
            <a:r>
              <a:t>(Slave Trade Database)</a:t>
            </a:r>
          </a:p>
        </p:txBody>
      </p:sp>
      <p:pic>
        <p:nvPicPr>
          <p:cNvPr id="139" name="Captura de Tela 2021-04-17 às 18.05.08.png" descr="Captura de Tela 2021-04-17 às 18.05.08.png"/>
          <p:cNvPicPr>
            <a:picLocks noChangeAspect="1"/>
          </p:cNvPicPr>
          <p:nvPr/>
        </p:nvPicPr>
        <p:blipFill>
          <a:blip r:embed="rId3">
            <a:extLst/>
          </a:blip>
          <a:stretch>
            <a:fillRect/>
          </a:stretch>
        </p:blipFill>
        <p:spPr>
          <a:xfrm>
            <a:off x="5759290" y="1464622"/>
            <a:ext cx="7849951" cy="4713399"/>
          </a:xfrm>
          <a:prstGeom prst="rect">
            <a:avLst/>
          </a:prstGeom>
          <a:ln w="12700">
            <a:miter lim="400000"/>
          </a:ln>
        </p:spPr>
      </p:pic>
      <p:sp>
        <p:nvSpPr>
          <p:cNvPr id="140" name="Observação sobre a categoria mina - engloba vários povos, não só os das línguas gbe"/>
          <p:cNvSpPr txBox="1"/>
          <p:nvPr/>
        </p:nvSpPr>
        <p:spPr>
          <a:xfrm>
            <a:off x="5533497" y="7140189"/>
            <a:ext cx="7977334"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Observação sobre a categoria mina - engloba vários povos, não só os das línguas gbe </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 name="TextBox 1"/>
          <p:cNvSpPr txBox="1"/>
          <p:nvPr/>
        </p:nvSpPr>
        <p:spPr>
          <a:xfrm>
            <a:off x="1001743" y="2198401"/>
            <a:ext cx="8935151" cy="2371726"/>
          </a:xfrm>
          <a:prstGeom prst="rect">
            <a:avLst/>
          </a:prstGeom>
          <a:ln w="12700">
            <a:miter lim="400000"/>
          </a:ln>
          <a:extLst>
            <a:ext uri="{C572A759-6A51-4108-AA02-DFA0A04FC94B}">
              <ma14:wrappingTextBoxFlag xmlns:ma14="http://schemas.microsoft.com/office/mac/drawingml/2011/main" val="1"/>
            </a:ext>
          </a:extLst>
        </p:spPr>
        <p:txBody>
          <a:bodyPr lIns="42862" tIns="42862" rIns="42862" bIns="42862">
            <a:spAutoFit/>
          </a:bodyPr>
          <a:lstStyle/>
          <a:p>
            <a:pPr defTabSz="857250">
              <a:defRPr sz="2600">
                <a:latin typeface="Gill Sans"/>
                <a:ea typeface="Gill Sans"/>
                <a:cs typeface="Gill Sans"/>
                <a:sym typeface="Gill Sans"/>
              </a:defRPr>
            </a:pPr>
            <a:r>
              <a:t>Os africanos minas-gbe na história do Brasil: </a:t>
            </a:r>
          </a:p>
          <a:p>
            <a:pPr defTabSz="857250">
              <a:defRPr sz="2600">
                <a:latin typeface="Gill Sans"/>
                <a:ea typeface="Gill Sans"/>
                <a:cs typeface="Gill Sans"/>
                <a:sym typeface="Gill Sans"/>
              </a:defRPr>
            </a:pPr>
            <a:r>
              <a:t>identidades e sociabilidades,</a:t>
            </a:r>
          </a:p>
          <a:p>
            <a:pPr defTabSz="857250">
              <a:defRPr sz="2600">
                <a:latin typeface="Gill Sans"/>
                <a:ea typeface="Gill Sans"/>
                <a:cs typeface="Gill Sans"/>
                <a:sym typeface="Gill Sans"/>
              </a:defRPr>
            </a:pPr>
            <a:r>
              <a:t> resistência, articulação política (compadrio, irmandades católicas e de ofícios), compra de alforrias, comércio (especialmente as mulheres minas), religiosidades (voduns, candomblé de nação jeje, tambor de mina). </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6" name="Obra Nova Língua Geral de Mina copy.jpg" descr="Obra Nova Língua Geral de Mina copy.jpg"/>
          <p:cNvPicPr>
            <a:picLocks noChangeAspect="1"/>
          </p:cNvPicPr>
          <p:nvPr/>
        </p:nvPicPr>
        <p:blipFill>
          <a:blip r:embed="rId2">
            <a:extLst/>
          </a:blip>
          <a:stretch>
            <a:fillRect/>
          </a:stretch>
        </p:blipFill>
        <p:spPr>
          <a:xfrm>
            <a:off x="9431033" y="4956135"/>
            <a:ext cx="3881439" cy="3881439"/>
          </a:xfrm>
          <a:prstGeom prst="rect">
            <a:avLst/>
          </a:prstGeom>
          <a:ln w="12700">
            <a:miter lim="400000"/>
          </a:ln>
        </p:spPr>
      </p:pic>
      <p:pic>
        <p:nvPicPr>
          <p:cNvPr id="147" name="droppedImage.pdf" descr="droppedImage.pdf"/>
          <p:cNvPicPr>
            <a:picLocks noChangeAspect="1"/>
          </p:cNvPicPr>
          <p:nvPr/>
        </p:nvPicPr>
        <p:blipFill>
          <a:blip r:embed="rId3">
            <a:extLst/>
          </a:blip>
          <a:stretch>
            <a:fillRect/>
          </a:stretch>
        </p:blipFill>
        <p:spPr>
          <a:xfrm>
            <a:off x="358741" y="1279921"/>
            <a:ext cx="4887934" cy="6584158"/>
          </a:xfrm>
          <a:prstGeom prst="rect">
            <a:avLst/>
          </a:prstGeom>
          <a:ln w="12700">
            <a:miter lim="400000"/>
          </a:ln>
        </p:spPr>
      </p:pic>
      <p:sp>
        <p:nvSpPr>
          <p:cNvPr id="148" name="Antonio da Costa Peixoto.…"/>
          <p:cNvSpPr/>
          <p:nvPr/>
        </p:nvSpPr>
        <p:spPr>
          <a:xfrm>
            <a:off x="5702212" y="1501774"/>
            <a:ext cx="2928938" cy="6140451"/>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nchor="ctr">
            <a:spAutoFit/>
          </a:bodyPr>
          <a:lstStyle/>
          <a:p>
            <a:pPr defTabSz="428625">
              <a:defRPr sz="2200">
                <a:latin typeface="Times Roman"/>
                <a:ea typeface="Times Roman"/>
                <a:cs typeface="Times Roman"/>
                <a:sym typeface="Times Roman"/>
              </a:defRPr>
            </a:pPr>
            <a:r>
              <a:t>Antonio da Costa Peixoto.</a:t>
            </a:r>
          </a:p>
          <a:p>
            <a:pPr defTabSz="428625">
              <a:defRPr sz="2200">
                <a:latin typeface="Times Roman"/>
                <a:ea typeface="Times Roman"/>
                <a:cs typeface="Times Roman"/>
                <a:sym typeface="Times Roman"/>
              </a:defRPr>
            </a:pPr>
            <a:r>
              <a:t>Obra nova da lingoa geral de minna, traduzida ao nosso igdioma portuguez</a:t>
            </a:r>
          </a:p>
          <a:p>
            <a:pPr defTabSz="428625">
              <a:defRPr sz="2200">
                <a:latin typeface="Times Roman"/>
                <a:ea typeface="Times Roman"/>
                <a:cs typeface="Times Roman"/>
                <a:sym typeface="Times Roman"/>
              </a:defRPr>
            </a:pPr>
          </a:p>
          <a:p>
            <a:pPr defTabSz="428625">
              <a:defRPr sz="2200">
                <a:latin typeface="Times Roman"/>
                <a:ea typeface="Times Roman"/>
                <a:cs typeface="Times Roman"/>
                <a:sym typeface="Times Roman"/>
              </a:defRPr>
            </a:pPr>
            <a:r>
              <a:t>São Bartolomeu, Vila Rica MG. 1741.</a:t>
            </a:r>
          </a:p>
          <a:p>
            <a:pPr defTabSz="428625">
              <a:defRPr sz="2200">
                <a:latin typeface="Times Roman"/>
                <a:ea typeface="Times Roman"/>
                <a:cs typeface="Times Roman"/>
                <a:sym typeface="Times Roman"/>
              </a:defRPr>
            </a:pPr>
          </a:p>
          <a:p>
            <a:pPr defTabSz="428625">
              <a:defRPr sz="2200">
                <a:latin typeface="Times Roman"/>
                <a:ea typeface="Times Roman"/>
                <a:cs typeface="Times Roman"/>
                <a:sym typeface="Times Roman"/>
              </a:defRPr>
            </a:pPr>
            <a:r>
              <a:t>Biblioteca Pública de Évora.</a:t>
            </a:r>
          </a:p>
          <a:p>
            <a:pPr defTabSz="428625">
              <a:defRPr sz="2200">
                <a:latin typeface="Times Roman"/>
                <a:ea typeface="Times Roman"/>
                <a:cs typeface="Times Roman"/>
                <a:sym typeface="Times Roman"/>
              </a:defRPr>
            </a:pPr>
          </a:p>
          <a:p>
            <a:pPr defTabSz="428625">
              <a:defRPr sz="2200">
                <a:latin typeface="Times Roman"/>
                <a:ea typeface="Times Roman"/>
                <a:cs typeface="Times Roman"/>
                <a:sym typeface="Times Roman"/>
              </a:defRPr>
            </a:pPr>
            <a:r>
              <a:t>Vocabulário das línguas do grupo Gbe</a:t>
            </a:r>
          </a:p>
          <a:p>
            <a:pPr defTabSz="428625">
              <a:defRPr sz="2200">
                <a:latin typeface="Times Roman"/>
                <a:ea typeface="Times Roman"/>
                <a:cs typeface="Times Roman"/>
                <a:sym typeface="Times Roman"/>
              </a:defRPr>
            </a:pP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0" name="Obra Nova 1943 2a. folha rosto.pdf" descr="Obra Nova 1943 2a. folha rosto.pdf"/>
          <p:cNvPicPr>
            <a:picLocks noChangeAspect="1"/>
          </p:cNvPicPr>
          <p:nvPr/>
        </p:nvPicPr>
        <p:blipFill>
          <a:blip r:embed="rId2">
            <a:extLst/>
          </a:blip>
          <a:stretch>
            <a:fillRect/>
          </a:stretch>
        </p:blipFill>
        <p:spPr>
          <a:xfrm>
            <a:off x="1506723" y="1088594"/>
            <a:ext cx="4136362" cy="5881688"/>
          </a:xfrm>
          <a:prstGeom prst="rect">
            <a:avLst/>
          </a:prstGeom>
          <a:ln w="12700">
            <a:miter lim="400000"/>
          </a:ln>
        </p:spPr>
      </p:pic>
      <p:pic>
        <p:nvPicPr>
          <p:cNvPr id="151" name="Sem Título 2.tiff" descr="Sem Título 2.tiff"/>
          <p:cNvPicPr>
            <a:picLocks noChangeAspect="1"/>
          </p:cNvPicPr>
          <p:nvPr/>
        </p:nvPicPr>
        <p:blipFill>
          <a:blip r:embed="rId3">
            <a:extLst/>
          </a:blip>
          <a:stretch>
            <a:fillRect/>
          </a:stretch>
        </p:blipFill>
        <p:spPr>
          <a:xfrm>
            <a:off x="6221853" y="1076687"/>
            <a:ext cx="4161514" cy="5905502"/>
          </a:xfrm>
          <a:prstGeom prst="rect">
            <a:avLst/>
          </a:prstGeom>
          <a:ln w="12700">
            <a:miter lim="400000"/>
          </a:ln>
        </p:spPr>
      </p:pic>
      <p:sp>
        <p:nvSpPr>
          <p:cNvPr id="152" name="Edições impressas em 1944 e 1945"/>
          <p:cNvSpPr/>
          <p:nvPr/>
        </p:nvSpPr>
        <p:spPr>
          <a:xfrm>
            <a:off x="1771003" y="7388671"/>
            <a:ext cx="7917657" cy="678657"/>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nchor="ctr">
            <a:spAutoFit/>
          </a:bodyPr>
          <a:lstStyle>
            <a:lvl1pPr algn="ctr" defTabSz="547687">
              <a:defRPr sz="3800">
                <a:latin typeface="Gill Sans"/>
                <a:ea typeface="Gill Sans"/>
                <a:cs typeface="Gill Sans"/>
                <a:sym typeface="Gill Sans"/>
              </a:defRPr>
            </a:lvl1pPr>
          </a:lstStyle>
          <a:p>
            <a:pPr/>
            <a:r>
              <a:t>Edições impressas em 1944 e 1945</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 name="CaixaDeTexto 1"/>
          <p:cNvSpPr txBox="1"/>
          <p:nvPr/>
        </p:nvSpPr>
        <p:spPr>
          <a:xfrm>
            <a:off x="1210682" y="1431847"/>
            <a:ext cx="1348939" cy="7369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nSpc>
                <a:spcPts val="5400"/>
              </a:lnSpc>
              <a:defRPr b="1" sz="3600">
                <a:latin typeface="Arial"/>
                <a:ea typeface="Arial"/>
                <a:cs typeface="Arial"/>
                <a:sym typeface="Arial"/>
              </a:defRPr>
            </a:lvl1pPr>
          </a:lstStyle>
          <a:p>
            <a:pPr/>
            <a:r>
              <a:t>Plano</a:t>
            </a:r>
          </a:p>
        </p:txBody>
      </p:sp>
      <p:sp>
        <p:nvSpPr>
          <p:cNvPr id="85" name="CaixaDeTexto 2"/>
          <p:cNvSpPr txBox="1"/>
          <p:nvPr/>
        </p:nvSpPr>
        <p:spPr>
          <a:xfrm>
            <a:off x="1210682" y="2763342"/>
            <a:ext cx="10180400" cy="41659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571500" indent="-571500">
              <a:lnSpc>
                <a:spcPts val="5400"/>
              </a:lnSpc>
              <a:buSzPct val="100000"/>
              <a:buChar char="-"/>
              <a:defRPr sz="3600">
                <a:latin typeface="Arial"/>
                <a:ea typeface="Arial"/>
                <a:cs typeface="Arial"/>
                <a:sym typeface="Arial"/>
              </a:defRPr>
            </a:pPr>
            <a:r>
              <a:t>Língua nacional/ "língua brasileira"  -1822-</a:t>
            </a:r>
          </a:p>
          <a:p>
            <a:pPr marL="571500" indent="-571500">
              <a:lnSpc>
                <a:spcPts val="5400"/>
              </a:lnSpc>
              <a:buSzPct val="100000"/>
              <a:buChar char="-"/>
              <a:defRPr sz="3600">
                <a:latin typeface="Arial"/>
                <a:ea typeface="Arial"/>
                <a:cs typeface="Arial"/>
                <a:sym typeface="Arial"/>
              </a:defRPr>
            </a:pPr>
            <a:r>
              <a:t>Línguas africanas no Brasil: propostas teóricas</a:t>
            </a:r>
          </a:p>
          <a:p>
            <a:pPr marL="571500" indent="-571500">
              <a:lnSpc>
                <a:spcPts val="5400"/>
              </a:lnSpc>
              <a:buSzPct val="100000"/>
              <a:buChar char="-"/>
              <a:defRPr sz="3600">
                <a:latin typeface="Arial"/>
                <a:ea typeface="Arial"/>
                <a:cs typeface="Arial"/>
                <a:sym typeface="Arial"/>
              </a:defRPr>
            </a:pPr>
            <a:r>
              <a:t>Especifidades temporais e colonização</a:t>
            </a:r>
          </a:p>
          <a:p>
            <a:pPr marL="571500" indent="-571500">
              <a:lnSpc>
                <a:spcPts val="5400"/>
              </a:lnSpc>
              <a:buSzPct val="100000"/>
              <a:buChar char="-"/>
              <a:defRPr sz="3600">
                <a:latin typeface="Arial"/>
                <a:ea typeface="Arial"/>
                <a:cs typeface="Arial"/>
                <a:sym typeface="Arial"/>
              </a:defRPr>
            </a:pPr>
            <a:r>
              <a:t>Os contracolonizadores afro-pindorâmicos</a:t>
            </a:r>
          </a:p>
          <a:p>
            <a:pPr>
              <a:lnSpc>
                <a:spcPts val="5400"/>
              </a:lnSpc>
              <a:defRPr sz="3600">
                <a:latin typeface="Arial"/>
                <a:ea typeface="Arial"/>
                <a:cs typeface="Arial"/>
                <a:sym typeface="Arial"/>
              </a:defRPr>
            </a:pP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4" name="Picture 1" descr="Picture 1"/>
          <p:cNvPicPr>
            <a:picLocks noChangeAspect="1"/>
          </p:cNvPicPr>
          <p:nvPr/>
        </p:nvPicPr>
        <p:blipFill>
          <a:blip r:embed="rId2">
            <a:alphaModFix amt="70000"/>
            <a:extLst/>
          </a:blip>
          <a:stretch>
            <a:fillRect/>
          </a:stretch>
        </p:blipFill>
        <p:spPr>
          <a:xfrm>
            <a:off x="30985" y="-442629"/>
            <a:ext cx="16194030" cy="10029258"/>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 name="CaixaDeTexto 1"/>
          <p:cNvSpPr txBox="1"/>
          <p:nvPr/>
        </p:nvSpPr>
        <p:spPr>
          <a:xfrm>
            <a:off x="1210682" y="1431847"/>
            <a:ext cx="8233282" cy="7369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nSpc>
                <a:spcPts val="5400"/>
              </a:lnSpc>
              <a:defRPr b="1" sz="3600">
                <a:latin typeface="Arial"/>
                <a:ea typeface="Arial"/>
                <a:cs typeface="Arial"/>
                <a:sym typeface="Arial"/>
              </a:defRPr>
            </a:lvl1pPr>
          </a:lstStyle>
          <a:p>
            <a:pPr/>
            <a:r>
              <a:t>Diálogos em língua mina e português</a:t>
            </a:r>
          </a:p>
        </p:txBody>
      </p:sp>
      <p:sp>
        <p:nvSpPr>
          <p:cNvPr id="157" name="CaixaDeTexto 2"/>
          <p:cNvSpPr txBox="1"/>
          <p:nvPr/>
        </p:nvSpPr>
        <p:spPr>
          <a:xfrm>
            <a:off x="1210682" y="2763342"/>
            <a:ext cx="10790744" cy="48517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571500" indent="-571500">
              <a:lnSpc>
                <a:spcPts val="5400"/>
              </a:lnSpc>
              <a:buSzPct val="100000"/>
              <a:buChar char="-"/>
              <a:defRPr sz="3600">
                <a:latin typeface="Arial"/>
                <a:ea typeface="Arial"/>
                <a:cs typeface="Arial"/>
                <a:sym typeface="Arial"/>
              </a:defRPr>
            </a:pPr>
            <a:r>
              <a:t>Jogos de escalas (Jacques Revel) - microhistória</a:t>
            </a:r>
          </a:p>
          <a:p>
            <a:pPr marL="571500" indent="-571500">
              <a:lnSpc>
                <a:spcPts val="5400"/>
              </a:lnSpc>
              <a:buSzPct val="100000"/>
              <a:buChar char="-"/>
              <a:defRPr sz="3600">
                <a:latin typeface="Arial"/>
                <a:ea typeface="Arial"/>
                <a:cs typeface="Arial"/>
                <a:sym typeface="Arial"/>
              </a:defRPr>
            </a:pPr>
            <a:r>
              <a:t>Que práticas dialógicas subjazem ao documento?</a:t>
            </a:r>
          </a:p>
          <a:p>
            <a:pPr marL="571500" indent="-571500">
              <a:lnSpc>
                <a:spcPts val="5400"/>
              </a:lnSpc>
              <a:buSzPct val="100000"/>
              <a:buChar char="-"/>
              <a:defRPr sz="3600">
                <a:latin typeface="Arial"/>
                <a:ea typeface="Arial"/>
                <a:cs typeface="Arial"/>
                <a:sym typeface="Arial"/>
              </a:defRPr>
            </a:pPr>
            <a:r>
              <a:t>Coautoria africana</a:t>
            </a:r>
          </a:p>
          <a:p>
            <a:pPr marL="571500" indent="-571500">
              <a:lnSpc>
                <a:spcPts val="5400"/>
              </a:lnSpc>
              <a:buSzPct val="100000"/>
              <a:buChar char="-"/>
              <a:defRPr sz="3600">
                <a:latin typeface="Arial"/>
                <a:ea typeface="Arial"/>
                <a:cs typeface="Arial"/>
                <a:sym typeface="Arial"/>
              </a:defRPr>
            </a:pPr>
            <a:r>
              <a:t>Tradução, perspectiva africana</a:t>
            </a:r>
          </a:p>
          <a:p>
            <a:pPr marL="571500" indent="-571500">
              <a:lnSpc>
                <a:spcPts val="5400"/>
              </a:lnSpc>
              <a:buSzPct val="100000"/>
              <a:buChar char="-"/>
              <a:defRPr sz="3600">
                <a:latin typeface="Arial"/>
                <a:ea typeface="Arial"/>
                <a:cs typeface="Arial"/>
                <a:sym typeface="Arial"/>
              </a:defRPr>
            </a:pPr>
            <a:r>
              <a:t>Representação inédita sobre a escravidão</a:t>
            </a:r>
          </a:p>
          <a:p>
            <a:pPr>
              <a:lnSpc>
                <a:spcPts val="5400"/>
              </a:lnSpc>
              <a:defRPr sz="3600">
                <a:latin typeface="Arial"/>
                <a:ea typeface="Arial"/>
                <a:cs typeface="Arial"/>
                <a:sym typeface="Arial"/>
              </a:defRPr>
            </a:pP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CaixaDeTexto 1"/>
          <p:cNvSpPr txBox="1"/>
          <p:nvPr/>
        </p:nvSpPr>
        <p:spPr>
          <a:xfrm>
            <a:off x="110015" y="252513"/>
            <a:ext cx="6556287" cy="73696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nSpc>
                <a:spcPts val="5400"/>
              </a:lnSpc>
              <a:defRPr b="1" sz="3600">
                <a:latin typeface="Arial"/>
                <a:ea typeface="Arial"/>
                <a:cs typeface="Arial"/>
                <a:sym typeface="Arial"/>
              </a:defRPr>
            </a:lvl1pPr>
          </a:lstStyle>
          <a:p>
            <a:pPr/>
            <a:r>
              <a:t>Colonização e multilinguismo</a:t>
            </a:r>
          </a:p>
        </p:txBody>
      </p:sp>
      <p:sp>
        <p:nvSpPr>
          <p:cNvPr id="162" name="CaixaDeTexto 2"/>
          <p:cNvSpPr txBox="1"/>
          <p:nvPr/>
        </p:nvSpPr>
        <p:spPr>
          <a:xfrm>
            <a:off x="76148" y="1197937"/>
            <a:ext cx="14866577" cy="744935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571499" indent="-571499">
              <a:lnSpc>
                <a:spcPct val="200000"/>
              </a:lnSpc>
              <a:buSzPct val="100000"/>
              <a:buChar char="-"/>
              <a:defRPr sz="2400">
                <a:latin typeface="Arial"/>
                <a:ea typeface="Arial"/>
                <a:cs typeface="Arial"/>
                <a:sym typeface="Arial"/>
              </a:defRPr>
            </a:pPr>
            <a:r>
              <a:t>Colonização linguística - as línguas gerais indígenas - tupi </a:t>
            </a:r>
          </a:p>
          <a:p>
            <a:pPr marL="571499" indent="-571499">
              <a:lnSpc>
                <a:spcPct val="200000"/>
              </a:lnSpc>
              <a:buSzPct val="100000"/>
              <a:buChar char="-"/>
              <a:defRPr sz="2400">
                <a:latin typeface="Arial"/>
                <a:ea typeface="Arial"/>
                <a:cs typeface="Arial"/>
                <a:sym typeface="Arial"/>
              </a:defRPr>
            </a:pPr>
            <a:r>
              <a:t>unidade relativa, em meio à heterogeneidade (Mariani, 2004; Barros, 1994;</a:t>
            </a:r>
          </a:p>
          <a:p>
            <a:pPr>
              <a:lnSpc>
                <a:spcPct val="200000"/>
              </a:lnSpc>
              <a:defRPr sz="2400">
                <a:latin typeface="Arial"/>
                <a:ea typeface="Arial"/>
                <a:cs typeface="Arial"/>
                <a:sym typeface="Arial"/>
              </a:defRPr>
            </a:pPr>
            <a:r>
              <a:t> Bessa-Freire, 2003; Aryon Rodrigues, 1996)</a:t>
            </a:r>
          </a:p>
          <a:p>
            <a:pPr marL="571499" indent="-571499">
              <a:lnSpc>
                <a:spcPct val="200000"/>
              </a:lnSpc>
              <a:buSzPct val="100000"/>
              <a:buChar char="-"/>
              <a:defRPr sz="2400">
                <a:latin typeface="Arial"/>
                <a:ea typeface="Arial"/>
                <a:cs typeface="Arial"/>
                <a:sym typeface="Arial"/>
              </a:defRPr>
            </a:pPr>
            <a:r>
              <a:t>Ecologia multilíngue / Comunidades de fala (Kittiya Lee, 2005)</a:t>
            </a:r>
          </a:p>
          <a:p>
            <a:pPr marL="571499" indent="-571499">
              <a:lnSpc>
                <a:spcPct val="200000"/>
              </a:lnSpc>
              <a:buSzPct val="100000"/>
              <a:buChar char="-"/>
              <a:defRPr sz="2400">
                <a:latin typeface="Arial"/>
                <a:ea typeface="Arial"/>
                <a:cs typeface="Arial"/>
                <a:sym typeface="Arial"/>
              </a:defRPr>
            </a:pPr>
            <a:r>
              <a:t>Língua colonial - português brasileiro (Negrão e Viotti)</a:t>
            </a:r>
          </a:p>
          <a:p>
            <a:pPr marL="571499" indent="-571499">
              <a:lnSpc>
                <a:spcPct val="200000"/>
              </a:lnSpc>
              <a:buSzPct val="100000"/>
              <a:buChar char="-"/>
              <a:defRPr sz="2400">
                <a:latin typeface="Arial"/>
                <a:ea typeface="Arial"/>
                <a:cs typeface="Arial"/>
                <a:sym typeface="Arial"/>
              </a:defRPr>
            </a:pPr>
            <a:r>
              <a:t>Cuidado com a projeção de categorias equivocadas:</a:t>
            </a:r>
          </a:p>
          <a:p>
            <a:pPr>
              <a:lnSpc>
                <a:spcPct val="200000"/>
              </a:lnSpc>
              <a:defRPr sz="2400">
                <a:latin typeface="Arial"/>
                <a:ea typeface="Arial"/>
                <a:cs typeface="Arial"/>
                <a:sym typeface="Arial"/>
              </a:defRPr>
            </a:pPr>
            <a:r>
              <a:t>“Brasileiro”, “Brasil”, “negros, brancos e índios”</a:t>
            </a:r>
          </a:p>
          <a:p>
            <a:pPr marL="328133" indent="-328133">
              <a:lnSpc>
                <a:spcPct val="200000"/>
              </a:lnSpc>
              <a:buSzPct val="100000"/>
              <a:buChar char="-"/>
              <a:defRPr sz="2400">
                <a:latin typeface="Arial"/>
                <a:ea typeface="Arial"/>
                <a:cs typeface="Arial"/>
                <a:sym typeface="Arial"/>
              </a:defRPr>
            </a:pPr>
            <a:r>
              <a:t>Cuidado com os usos da demografia</a:t>
            </a:r>
          </a:p>
          <a:p>
            <a:pPr marL="328133" indent="-328133">
              <a:lnSpc>
                <a:spcPct val="200000"/>
              </a:lnSpc>
              <a:buSzPct val="100000"/>
              <a:buChar char="-"/>
              <a:defRPr sz="2400">
                <a:latin typeface="Arial"/>
                <a:ea typeface="Arial"/>
                <a:cs typeface="Arial"/>
                <a:sym typeface="Arial"/>
              </a:defRPr>
            </a:pPr>
            <a:r>
              <a:t>Cuidado com as generalizações - redução da escala de análise </a:t>
            </a:r>
          </a:p>
          <a:p>
            <a:pPr marL="328133" indent="-328133">
              <a:lnSpc>
                <a:spcPct val="200000"/>
              </a:lnSpc>
              <a:buSzPct val="100000"/>
              <a:buChar char="-"/>
              <a:defRPr sz="2400">
                <a:latin typeface="Arial"/>
                <a:ea typeface="Arial"/>
                <a:cs typeface="Arial"/>
                <a:sym typeface="Arial"/>
              </a:defRPr>
            </a:pPr>
            <a:r>
              <a:t>Temporalidades múltiplas; dinâmicas locais</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CaixaDeTexto 1"/>
          <p:cNvSpPr txBox="1"/>
          <p:nvPr/>
        </p:nvSpPr>
        <p:spPr>
          <a:xfrm>
            <a:off x="414815" y="415847"/>
            <a:ext cx="8563457" cy="7369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nSpc>
                <a:spcPts val="5400"/>
              </a:lnSpc>
              <a:defRPr b="1" sz="3600">
                <a:latin typeface="Arial"/>
                <a:ea typeface="Arial"/>
                <a:cs typeface="Arial"/>
                <a:sym typeface="Arial"/>
              </a:defRPr>
            </a:lvl1pPr>
          </a:lstStyle>
          <a:p>
            <a:pPr/>
            <a:r>
              <a:t>O contexto em torno da Independência</a:t>
            </a:r>
          </a:p>
        </p:txBody>
      </p:sp>
      <p:sp>
        <p:nvSpPr>
          <p:cNvPr id="167" name="CaixaDeTexto 2"/>
          <p:cNvSpPr txBox="1"/>
          <p:nvPr/>
        </p:nvSpPr>
        <p:spPr>
          <a:xfrm>
            <a:off x="140042" y="1171609"/>
            <a:ext cx="15671116" cy="962007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571499" indent="-571499">
              <a:lnSpc>
                <a:spcPts val="5400"/>
              </a:lnSpc>
              <a:buSzPct val="100000"/>
              <a:buChar char="-"/>
              <a:defRPr sz="2400">
                <a:latin typeface="Arial"/>
                <a:ea typeface="Arial"/>
                <a:cs typeface="Arial"/>
                <a:sym typeface="Arial"/>
              </a:defRPr>
            </a:pPr>
          </a:p>
          <a:p>
            <a:pPr marL="571499" indent="-571499">
              <a:lnSpc>
                <a:spcPts val="5400"/>
              </a:lnSpc>
              <a:buSzPct val="100000"/>
              <a:buChar char="-"/>
              <a:defRPr sz="2400">
                <a:latin typeface="Arial"/>
                <a:ea typeface="Arial"/>
                <a:cs typeface="Arial"/>
                <a:sym typeface="Arial"/>
              </a:defRPr>
            </a:pPr>
            <a:r>
              <a:t>Desde o século XVIII, aumento da população falante de português; expansão da cultura escrita; escolarização;</a:t>
            </a:r>
          </a:p>
          <a:p>
            <a:pPr>
              <a:lnSpc>
                <a:spcPts val="5400"/>
              </a:lnSpc>
              <a:defRPr sz="2400">
                <a:latin typeface="Arial"/>
                <a:ea typeface="Arial"/>
                <a:cs typeface="Arial"/>
                <a:sym typeface="Arial"/>
              </a:defRPr>
            </a:pPr>
            <a:r>
              <a:t>Centralização e formação territorial do Estado (o </a:t>
            </a:r>
            <a:r>
              <a:rPr i="1"/>
              <a:t>Império do Brasil</a:t>
            </a:r>
            <a:r>
              <a:t>)</a:t>
            </a:r>
          </a:p>
          <a:p>
            <a:pPr marL="571499" indent="-571499">
              <a:lnSpc>
                <a:spcPts val="5400"/>
              </a:lnSpc>
              <a:buSzPct val="100000"/>
              <a:buChar char="-"/>
              <a:defRPr sz="2400">
                <a:latin typeface="Arial"/>
                <a:ea typeface="Arial"/>
                <a:cs typeface="Arial"/>
                <a:sym typeface="Arial"/>
              </a:defRPr>
            </a:pPr>
            <a:r>
              <a:t>Africanos tendencialmente mais expostos ao português: urbanização, </a:t>
            </a:r>
          </a:p>
          <a:p>
            <a:pPr>
              <a:lnSpc>
                <a:spcPts val="5400"/>
              </a:lnSpc>
              <a:defRPr sz="2400">
                <a:latin typeface="Arial"/>
                <a:ea typeface="Arial"/>
                <a:cs typeface="Arial"/>
                <a:sym typeface="Arial"/>
              </a:defRPr>
            </a:pPr>
            <a:r>
              <a:t>demanda por ofícios e formas de trabalho em que escravizados interagiam, negociavam com demais grupos  </a:t>
            </a:r>
          </a:p>
          <a:p>
            <a:pPr marL="381058" indent="-381058">
              <a:lnSpc>
                <a:spcPts val="5400"/>
              </a:lnSpc>
              <a:buSzPct val="100000"/>
              <a:buChar char="-"/>
              <a:defRPr sz="2400">
                <a:latin typeface="Arial"/>
                <a:ea typeface="Arial"/>
                <a:cs typeface="Arial"/>
                <a:sym typeface="Arial"/>
              </a:defRPr>
            </a:pPr>
            <a:r>
              <a:t>ordem escravista - permanência da distinção entre africanos e crioulos</a:t>
            </a:r>
          </a:p>
          <a:p>
            <a:pPr marL="381058" indent="-381058">
              <a:lnSpc>
                <a:spcPts val="5400"/>
              </a:lnSpc>
              <a:buSzPct val="100000"/>
              <a:buChar char="-"/>
              <a:defRPr sz="2400">
                <a:latin typeface="Arial"/>
                <a:ea typeface="Arial"/>
                <a:cs typeface="Arial"/>
                <a:sym typeface="Arial"/>
              </a:defRPr>
            </a:pPr>
            <a:r>
              <a:t>Comunidades de fala nas fazendas de café do Sudeste; língua geral nagô em Salvador</a:t>
            </a:r>
          </a:p>
          <a:p>
            <a:pPr marL="381058" indent="-381058">
              <a:lnSpc>
                <a:spcPts val="5400"/>
              </a:lnSpc>
              <a:buSzPct val="100000"/>
              <a:buChar char="-"/>
              <a:defRPr sz="2400">
                <a:latin typeface="Arial"/>
                <a:ea typeface="Arial"/>
                <a:cs typeface="Arial"/>
                <a:sym typeface="Arial"/>
              </a:defRPr>
            </a:pPr>
            <a:r>
              <a:t>Dinâmicas sociais, meios de comunicação e interação</a:t>
            </a:r>
          </a:p>
          <a:p>
            <a:pPr marL="381058" indent="-381058">
              <a:lnSpc>
                <a:spcPts val="5400"/>
              </a:lnSpc>
              <a:buSzPct val="100000"/>
              <a:buChar char="-"/>
              <a:defRPr sz="2400">
                <a:latin typeface="Arial"/>
                <a:ea typeface="Arial"/>
                <a:cs typeface="Arial"/>
                <a:sym typeface="Arial"/>
              </a:defRPr>
            </a:pPr>
            <a:r>
              <a:t>Política indigenista - retomada da língua geral, política assimilacionista, expropriação</a:t>
            </a:r>
          </a:p>
          <a:p>
            <a:pPr marL="571499" indent="-571499">
              <a:lnSpc>
                <a:spcPts val="5400"/>
              </a:lnSpc>
              <a:buSzPct val="100000"/>
              <a:buChar char="-"/>
              <a:defRPr sz="2400">
                <a:latin typeface="Arial"/>
                <a:ea typeface="Arial"/>
                <a:cs typeface="Arial"/>
                <a:sym typeface="Arial"/>
              </a:defRPr>
            </a:pPr>
          </a:p>
          <a:p>
            <a:pPr marL="571499" indent="-571499">
              <a:lnSpc>
                <a:spcPts val="5400"/>
              </a:lnSpc>
              <a:buSzPct val="100000"/>
              <a:buChar char="-"/>
              <a:defRPr sz="2400">
                <a:latin typeface="Arial"/>
                <a:ea typeface="Arial"/>
                <a:cs typeface="Arial"/>
                <a:sym typeface="Arial"/>
              </a:defRPr>
            </a:pPr>
          </a:p>
          <a:p>
            <a:pPr marL="571499" indent="-571499">
              <a:lnSpc>
                <a:spcPts val="5400"/>
              </a:lnSpc>
              <a:buSzPct val="100000"/>
              <a:buChar char="-"/>
              <a:defRPr sz="2400">
                <a:latin typeface="Arial"/>
                <a:ea typeface="Arial"/>
                <a:cs typeface="Arial"/>
                <a:sym typeface="Arial"/>
              </a:defRPr>
            </a:pPr>
          </a:p>
          <a:p>
            <a:pPr>
              <a:lnSpc>
                <a:spcPts val="5400"/>
              </a:lnSpc>
              <a:defRPr sz="2400">
                <a:latin typeface="Arial"/>
                <a:ea typeface="Arial"/>
                <a:cs typeface="Arial"/>
                <a:sym typeface="Arial"/>
              </a:defRPr>
            </a:pP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Balaiada, Maranhão…"/>
          <p:cNvSpPr txBox="1"/>
          <p:nvPr/>
        </p:nvSpPr>
        <p:spPr>
          <a:xfrm>
            <a:off x="476250" y="1675936"/>
            <a:ext cx="14020932" cy="673267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400">
                <a:latin typeface="Times New Roman"/>
                <a:ea typeface="Times New Roman"/>
                <a:cs typeface="Times New Roman"/>
                <a:sym typeface="Times New Roman"/>
              </a:defRPr>
            </a:pPr>
          </a:p>
          <a:p>
            <a:pPr>
              <a:defRPr sz="2400">
                <a:latin typeface="Times New Roman"/>
                <a:ea typeface="Times New Roman"/>
                <a:cs typeface="Times New Roman"/>
                <a:sym typeface="Times New Roman"/>
              </a:defRPr>
            </a:pPr>
          </a:p>
          <a:p>
            <a:pPr>
              <a:defRPr sz="2400">
                <a:latin typeface="Times New Roman"/>
                <a:ea typeface="Times New Roman"/>
                <a:cs typeface="Times New Roman"/>
                <a:sym typeface="Times New Roman"/>
              </a:defRPr>
            </a:pPr>
          </a:p>
          <a:p>
            <a:pPr>
              <a:defRPr sz="2400">
                <a:latin typeface="Times New Roman"/>
                <a:ea typeface="Times New Roman"/>
                <a:cs typeface="Times New Roman"/>
                <a:sym typeface="Times New Roman"/>
              </a:defRPr>
            </a:pPr>
          </a:p>
          <a:p>
            <a:pPr>
              <a:defRPr sz="2400">
                <a:latin typeface="Times New Roman"/>
                <a:ea typeface="Times New Roman"/>
                <a:cs typeface="Times New Roman"/>
                <a:sym typeface="Times New Roman"/>
              </a:defRPr>
            </a:pPr>
          </a:p>
          <a:p>
            <a:pPr>
              <a:defRPr sz="2400">
                <a:latin typeface="Times New Roman"/>
                <a:ea typeface="Times New Roman"/>
                <a:cs typeface="Times New Roman"/>
                <a:sym typeface="Times New Roman"/>
              </a:defRPr>
            </a:pPr>
          </a:p>
          <a:p>
            <a:pPr>
              <a:defRPr sz="2400">
                <a:latin typeface="Times New Roman"/>
                <a:ea typeface="Times New Roman"/>
                <a:cs typeface="Times New Roman"/>
                <a:sym typeface="Times New Roman"/>
              </a:defRPr>
            </a:pPr>
          </a:p>
          <a:p>
            <a:pPr>
              <a:defRPr sz="2400">
                <a:latin typeface="Times New Roman"/>
                <a:ea typeface="Times New Roman"/>
                <a:cs typeface="Times New Roman"/>
                <a:sym typeface="Times New Roman"/>
              </a:defRPr>
            </a:pPr>
          </a:p>
          <a:p>
            <a:pPr>
              <a:defRPr sz="2400">
                <a:latin typeface="Times New Roman"/>
                <a:ea typeface="Times New Roman"/>
                <a:cs typeface="Times New Roman"/>
                <a:sym typeface="Times New Roman"/>
              </a:defRPr>
            </a:pPr>
          </a:p>
          <a:p>
            <a:pPr>
              <a:defRPr sz="2400">
                <a:latin typeface="Times New Roman"/>
                <a:ea typeface="Times New Roman"/>
                <a:cs typeface="Times New Roman"/>
                <a:sym typeface="Times New Roman"/>
              </a:defRPr>
            </a:pPr>
          </a:p>
          <a:p>
            <a:pPr>
              <a:defRPr sz="2400">
                <a:latin typeface="Times New Roman"/>
                <a:ea typeface="Times New Roman"/>
                <a:cs typeface="Times New Roman"/>
                <a:sym typeface="Times New Roman"/>
              </a:defRPr>
            </a:pPr>
            <a:r>
              <a:t>Balaiada, Maranhão</a:t>
            </a:r>
          </a:p>
          <a:p>
            <a:pPr algn="just">
              <a:lnSpc>
                <a:spcPct val="150000"/>
              </a:lnSpc>
              <a:defRPr sz="2400">
                <a:uFill>
                  <a:solidFill>
                    <a:srgbClr val="000000"/>
                  </a:solidFill>
                </a:uFill>
                <a:latin typeface="Times New Roman"/>
                <a:ea typeface="Times New Roman"/>
                <a:cs typeface="Times New Roman"/>
                <a:sym typeface="Times New Roman"/>
              </a:defRPr>
            </a:pPr>
            <a:r>
              <a:t>Cosme Bento das Chagas, preto forro que se auto-intitulou "imperador da liberdade" e que reuniu dois mil quilombolas na Lagoa Amarela, dando mostra de uma política linguística, criou uma escola no mocambo para que as crianças aprendessem a ler e escrever. Indo além, ele mesmo lavrou cartas de liberdade para os fugitivos que capitaneou. Foi preso e condenado à morte em 1842.</a:t>
            </a:r>
          </a:p>
          <a:p>
            <a:pPr algn="just">
              <a:lnSpc>
                <a:spcPct val="150000"/>
              </a:lnSpc>
              <a:defRPr sz="2400">
                <a:uFill>
                  <a:solidFill>
                    <a:srgbClr val="000000"/>
                  </a:solidFill>
                </a:uFill>
                <a:latin typeface="Times New Roman"/>
                <a:ea typeface="Times New Roman"/>
                <a:cs typeface="Times New Roman"/>
                <a:sym typeface="Times New Roman"/>
              </a:defRPr>
            </a:pPr>
          </a:p>
        </p:txBody>
      </p:sp>
      <p:sp>
        <p:nvSpPr>
          <p:cNvPr id="170" name="Texto"/>
          <p:cNvSpPr txBox="1"/>
          <p:nvPr/>
        </p:nvSpPr>
        <p:spPr>
          <a:xfrm>
            <a:off x="-38100" y="1732585"/>
            <a:ext cx="127001" cy="1092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marR="356234" algn="just">
              <a:lnSpc>
                <a:spcPct val="150000"/>
              </a:lnSpc>
              <a:spcBef>
                <a:spcPts val="600"/>
              </a:spcBef>
              <a:tabLst>
                <a:tab pos="5029200" algn="l"/>
              </a:tabLst>
              <a:defRPr sz="1700">
                <a:uFill>
                  <a:solidFill>
                    <a:srgbClr val="000000"/>
                  </a:solidFill>
                </a:uFill>
                <a:latin typeface="Times Roman"/>
                <a:ea typeface="Times Roman"/>
                <a:cs typeface="Times Roman"/>
                <a:sym typeface="Times Roman"/>
              </a:defRPr>
            </a:pPr>
          </a:p>
          <a:p>
            <a:pPr algn="just">
              <a:lnSpc>
                <a:spcPct val="150000"/>
              </a:lnSpc>
              <a:defRPr sz="1700">
                <a:uFill>
                  <a:solidFill>
                    <a:srgbClr val="000000"/>
                  </a:solidFill>
                </a:uFill>
                <a:latin typeface="Times Roman"/>
                <a:ea typeface="Times Roman"/>
                <a:cs typeface="Times Roman"/>
                <a:sym typeface="Times Roman"/>
              </a:defRPr>
            </a:pPr>
          </a:p>
        </p:txBody>
      </p:sp>
      <p:sp>
        <p:nvSpPr>
          <p:cNvPr id="171" name="Diversidades, práticas, apropriações - os contracolonizadores afro-pindorâmicos…"/>
          <p:cNvSpPr txBox="1"/>
          <p:nvPr/>
        </p:nvSpPr>
        <p:spPr>
          <a:xfrm>
            <a:off x="281484" y="256789"/>
            <a:ext cx="11093287" cy="85676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b="1" sz="2600"/>
            </a:pPr>
            <a:r>
              <a:t>Diversidades, práticas, apropriações - os </a:t>
            </a:r>
            <a:r>
              <a:rPr i="1"/>
              <a:t>contracolonizadores afro-pindorâmicos</a:t>
            </a:r>
            <a:r>
              <a:t> </a:t>
            </a:r>
          </a:p>
          <a:p>
            <a:pPr>
              <a:defRPr b="1" sz="2600"/>
            </a:pPr>
            <a:r>
              <a:t>(Antonio Bispo dos Santos, tradutor quilombola, Piauí)</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Maranhã, 1846 - em ataque a grupos indígenas, nas Matas do Codô, autoridades e proprietários capturam cerca de 100 índios, que seriam levados para trabalhar em São Luís ou para a Marinha de Guerra…"/>
          <p:cNvSpPr txBox="1"/>
          <p:nvPr/>
        </p:nvSpPr>
        <p:spPr>
          <a:xfrm>
            <a:off x="476250" y="1675936"/>
            <a:ext cx="14020932" cy="565255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lnSpc>
                <a:spcPct val="150000"/>
              </a:lnSpc>
              <a:defRPr sz="2400">
                <a:uFill>
                  <a:solidFill>
                    <a:srgbClr val="000000"/>
                  </a:solidFill>
                </a:uFill>
                <a:latin typeface="Times New Roman"/>
                <a:ea typeface="Times New Roman"/>
                <a:cs typeface="Times New Roman"/>
                <a:sym typeface="Times New Roman"/>
              </a:defRPr>
            </a:pPr>
          </a:p>
          <a:p>
            <a:pPr algn="just">
              <a:lnSpc>
                <a:spcPct val="150000"/>
              </a:lnSpc>
              <a:defRPr sz="2400">
                <a:uFill>
                  <a:solidFill>
                    <a:srgbClr val="000000"/>
                  </a:solidFill>
                </a:uFill>
                <a:latin typeface="Times New Roman"/>
                <a:ea typeface="Times New Roman"/>
                <a:cs typeface="Times New Roman"/>
                <a:sym typeface="Times New Roman"/>
              </a:defRPr>
            </a:pPr>
          </a:p>
          <a:p>
            <a:pPr algn="just">
              <a:lnSpc>
                <a:spcPct val="150000"/>
              </a:lnSpc>
              <a:defRPr sz="2400">
                <a:uFill>
                  <a:solidFill>
                    <a:srgbClr val="000000"/>
                  </a:solidFill>
                </a:uFill>
                <a:latin typeface="Times New Roman"/>
                <a:ea typeface="Times New Roman"/>
                <a:cs typeface="Times New Roman"/>
                <a:sym typeface="Times New Roman"/>
              </a:defRPr>
            </a:pPr>
          </a:p>
          <a:p>
            <a:pPr algn="just">
              <a:lnSpc>
                <a:spcPct val="150000"/>
              </a:lnSpc>
              <a:defRPr sz="2400">
                <a:uFill>
                  <a:solidFill>
                    <a:srgbClr val="000000"/>
                  </a:solidFill>
                </a:uFill>
                <a:latin typeface="Times New Roman"/>
                <a:ea typeface="Times New Roman"/>
                <a:cs typeface="Times New Roman"/>
                <a:sym typeface="Times New Roman"/>
              </a:defRPr>
            </a:pPr>
          </a:p>
          <a:p>
            <a:pPr algn="just">
              <a:lnSpc>
                <a:spcPct val="150000"/>
              </a:lnSpc>
              <a:defRPr sz="2400">
                <a:uFill>
                  <a:solidFill>
                    <a:srgbClr val="000000"/>
                  </a:solidFill>
                </a:uFill>
                <a:latin typeface="Times New Roman"/>
                <a:ea typeface="Times New Roman"/>
                <a:cs typeface="Times New Roman"/>
                <a:sym typeface="Times New Roman"/>
              </a:defRPr>
            </a:pPr>
            <a:r>
              <a:t>Maranhã, 1846 - em ataque a grupos indígenas, nas Matas do Codô, autoridades e proprietários capturam cerca de 100 índios, que seriam levados para trabalhar em São Luís ou para a Marinha de Guerra</a:t>
            </a:r>
          </a:p>
          <a:p>
            <a:pPr marR="356234" algn="just">
              <a:lnSpc>
                <a:spcPct val="150000"/>
              </a:lnSpc>
              <a:spcBef>
                <a:spcPts val="600"/>
              </a:spcBef>
              <a:tabLst>
                <a:tab pos="5029200" algn="l"/>
              </a:tabLst>
              <a:defRPr sz="2400">
                <a:uFill>
                  <a:solidFill>
                    <a:srgbClr val="000000"/>
                  </a:solidFill>
                </a:uFill>
                <a:latin typeface="Times New Roman"/>
                <a:ea typeface="Times New Roman"/>
                <a:cs typeface="Times New Roman"/>
                <a:sym typeface="Times New Roman"/>
              </a:defRPr>
            </a:pPr>
            <a:r>
              <a:t>Com os índios … vieram juntamente 17 pretos que com eles viviam fugidos … foram recolhidos às cadeias públicas a exceção de um chamado Florentino … que serve de intérprete dos ditos índios (...)</a:t>
            </a:r>
          </a:p>
          <a:p>
            <a:pPr marR="356234" algn="just">
              <a:lnSpc>
                <a:spcPct val="150000"/>
              </a:lnSpc>
              <a:spcBef>
                <a:spcPts val="600"/>
              </a:spcBef>
              <a:tabLst>
                <a:tab pos="5029200" algn="l"/>
              </a:tabLst>
              <a:defRPr sz="2400">
                <a:uFill>
                  <a:solidFill>
                    <a:srgbClr val="000000"/>
                  </a:solidFill>
                </a:uFill>
                <a:latin typeface="Times New Roman"/>
                <a:ea typeface="Times New Roman"/>
                <a:cs typeface="Times New Roman"/>
                <a:sym typeface="Times New Roman"/>
              </a:defRPr>
            </a:pPr>
            <a:r>
              <a:t>… outrossim cumpre-me observar que da relação junta dois pretos que se dizem escravos desconhecem inteiramente a lingua vernácula e conservam nomes indígenas [Chambre e Carahy]: o que dá a entender (se não é ficção) que de tenros anos vivem entre os indígenas</a:t>
            </a:r>
          </a:p>
        </p:txBody>
      </p:sp>
      <p:sp>
        <p:nvSpPr>
          <p:cNvPr id="176" name="Texto"/>
          <p:cNvSpPr txBox="1"/>
          <p:nvPr/>
        </p:nvSpPr>
        <p:spPr>
          <a:xfrm>
            <a:off x="-38100" y="1732585"/>
            <a:ext cx="127001" cy="1092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marR="356234" algn="just">
              <a:lnSpc>
                <a:spcPct val="150000"/>
              </a:lnSpc>
              <a:spcBef>
                <a:spcPts val="600"/>
              </a:spcBef>
              <a:tabLst>
                <a:tab pos="5029200" algn="l"/>
              </a:tabLst>
              <a:defRPr sz="1700">
                <a:uFill>
                  <a:solidFill>
                    <a:srgbClr val="000000"/>
                  </a:solidFill>
                </a:uFill>
                <a:latin typeface="Times Roman"/>
                <a:ea typeface="Times Roman"/>
                <a:cs typeface="Times Roman"/>
                <a:sym typeface="Times Roman"/>
              </a:defRPr>
            </a:pPr>
          </a:p>
          <a:p>
            <a:pPr algn="just">
              <a:lnSpc>
                <a:spcPct val="150000"/>
              </a:lnSpc>
              <a:defRPr sz="1700">
                <a:uFill>
                  <a:solidFill>
                    <a:srgbClr val="000000"/>
                  </a:solidFill>
                </a:uFill>
                <a:latin typeface="Times Roman"/>
                <a:ea typeface="Times Roman"/>
                <a:cs typeface="Times Roman"/>
                <a:sym typeface="Times Roman"/>
              </a:defRPr>
            </a:pPr>
          </a:p>
        </p:txBody>
      </p:sp>
      <p:sp>
        <p:nvSpPr>
          <p:cNvPr id="177" name="Diversidades, práticas, apropriações - os contracolonizadores afro-pindorâmicos…"/>
          <p:cNvSpPr txBox="1"/>
          <p:nvPr/>
        </p:nvSpPr>
        <p:spPr>
          <a:xfrm>
            <a:off x="281484" y="256789"/>
            <a:ext cx="11093287" cy="85676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b="1" sz="2600"/>
            </a:pPr>
            <a:r>
              <a:t>Diversidades, práticas, apropriações - os </a:t>
            </a:r>
            <a:r>
              <a:rPr i="1"/>
              <a:t>contracolonizadores afro-pindorâmicos</a:t>
            </a:r>
            <a:r>
              <a:t> </a:t>
            </a:r>
          </a:p>
          <a:p>
            <a:pPr>
              <a:defRPr b="1" sz="2600"/>
            </a:pPr>
            <a:r>
              <a:t>(Antonio Bispo dos Santos, tradutor quilombola, Piauí)</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Língua nacional e seu lado avesso:…"/>
          <p:cNvSpPr txBox="1"/>
          <p:nvPr/>
        </p:nvSpPr>
        <p:spPr>
          <a:xfrm>
            <a:off x="927630" y="1501389"/>
            <a:ext cx="7401861" cy="68246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4000"/>
            </a:pPr>
            <a:r>
              <a:t>Língua nacional e seu lado avesso:</a:t>
            </a:r>
          </a:p>
          <a:p>
            <a:pPr>
              <a:defRPr sz="4000"/>
            </a:pPr>
          </a:p>
          <a:p>
            <a:pPr>
              <a:defRPr sz="4000"/>
            </a:pPr>
            <a:r>
              <a:t>Línguas do mato; línguas da estrada; línguas da casa; línguas secretas; línguas "inventadas"</a:t>
            </a:r>
          </a:p>
          <a:p>
            <a:pPr>
              <a:defRPr sz="4000"/>
            </a:pPr>
          </a:p>
          <a:p>
            <a:pPr>
              <a:defRPr sz="4000"/>
            </a:pPr>
            <a:r>
              <a:t>políticas linguísticas dos grupos “contra colonizadores"</a:t>
            </a:r>
          </a:p>
          <a:p>
            <a:pPr>
              <a:defRPr sz="4000"/>
            </a:pPr>
          </a:p>
          <a:p>
            <a:pPr>
              <a:defRPr sz="4000"/>
            </a:pP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9" name="imagem.aspx.png" descr="imagem.aspx.png"/>
          <p:cNvPicPr>
            <a:picLocks noChangeAspect="1"/>
          </p:cNvPicPr>
          <p:nvPr/>
        </p:nvPicPr>
        <p:blipFill>
          <a:blip r:embed="rId2">
            <a:extLst/>
          </a:blip>
          <a:stretch>
            <a:fillRect/>
          </a:stretch>
        </p:blipFill>
        <p:spPr>
          <a:xfrm>
            <a:off x="6484937" y="896231"/>
            <a:ext cx="3286126" cy="4991359"/>
          </a:xfrm>
          <a:prstGeom prst="rect">
            <a:avLst/>
          </a:prstGeom>
          <a:ln w="12700">
            <a:miter lim="400000"/>
          </a:ln>
        </p:spPr>
      </p:pic>
      <p:sp>
        <p:nvSpPr>
          <p:cNvPr id="90" name="Lima, Ivana Stolze.…"/>
          <p:cNvSpPr txBox="1"/>
          <p:nvPr/>
        </p:nvSpPr>
        <p:spPr>
          <a:xfrm>
            <a:off x="342854" y="6180421"/>
            <a:ext cx="16296641" cy="1234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90169">
              <a:defRPr sz="2500">
                <a:uFill>
                  <a:solidFill>
                    <a:srgbClr val="000000"/>
                  </a:solidFill>
                </a:uFill>
                <a:latin typeface="Cambria"/>
                <a:ea typeface="Cambria"/>
                <a:cs typeface="Cambria"/>
                <a:sym typeface="Cambria"/>
              </a:defRPr>
            </a:pPr>
            <a:r>
              <a:t>Lima, Ivana Stolze. </a:t>
            </a:r>
          </a:p>
          <a:p>
            <a:pPr marL="290696" indent="-200526">
              <a:buSzPct val="100000"/>
              <a:buChar char="-"/>
              <a:defRPr sz="2500">
                <a:uFill>
                  <a:solidFill>
                    <a:srgbClr val="000000"/>
                  </a:solidFill>
                </a:uFill>
                <a:latin typeface="Cambria"/>
                <a:ea typeface="Cambria"/>
                <a:cs typeface="Cambria"/>
                <a:sym typeface="Cambria"/>
              </a:defRPr>
            </a:pPr>
            <a:r>
              <a:t>A voz e a cruz de Rita. Africanas e comunicação na ordem escravista. </a:t>
            </a:r>
            <a:r>
              <a:rPr i="1"/>
              <a:t>Revista Brasileira de História</a:t>
            </a:r>
            <a:r>
              <a:t>. n. 79 (2018)</a:t>
            </a:r>
          </a:p>
          <a:p>
            <a:pPr marL="290696" indent="-200526">
              <a:buSzPct val="100000"/>
              <a:buChar char="-"/>
              <a:defRPr sz="2500">
                <a:uFill>
                  <a:solidFill>
                    <a:srgbClr val="000000"/>
                  </a:solidFill>
                </a:uFill>
                <a:latin typeface="Cambria"/>
                <a:ea typeface="Cambria"/>
                <a:cs typeface="Cambria"/>
                <a:sym typeface="Cambria"/>
              </a:defRPr>
            </a:pPr>
            <a:r>
              <a:t>Escravidão e comunicação no mundo atlântico: em torno da “língua de Angola”, século XVII . </a:t>
            </a:r>
            <a:r>
              <a:rPr i="1"/>
              <a:t>História Unisinos</a:t>
            </a:r>
            <a:r>
              <a:t> 21 (2017)</a:t>
            </a:r>
          </a:p>
        </p:txBody>
      </p:sp>
      <p:pic>
        <p:nvPicPr>
          <p:cNvPr id="91" name="WhatsApp Image 2021-04-18 at 19.01.33.jpeg" descr="WhatsApp Image 2021-04-18 at 19.01.33.jpeg"/>
          <p:cNvPicPr>
            <a:picLocks noChangeAspect="1"/>
          </p:cNvPicPr>
          <p:nvPr/>
        </p:nvPicPr>
        <p:blipFill>
          <a:blip r:embed="rId3">
            <a:extLst/>
          </a:blip>
          <a:stretch>
            <a:fillRect/>
          </a:stretch>
        </p:blipFill>
        <p:spPr>
          <a:xfrm>
            <a:off x="3004637" y="412722"/>
            <a:ext cx="3207345" cy="4976244"/>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 name="CaixaDeTexto 1"/>
          <p:cNvSpPr txBox="1"/>
          <p:nvPr/>
        </p:nvSpPr>
        <p:spPr>
          <a:xfrm>
            <a:off x="177748" y="754514"/>
            <a:ext cx="12909983" cy="73696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nSpc>
                <a:spcPts val="5400"/>
              </a:lnSpc>
              <a:defRPr b="1" sz="3600">
                <a:latin typeface="Arial"/>
                <a:ea typeface="Arial"/>
                <a:cs typeface="Arial"/>
                <a:sym typeface="Arial"/>
              </a:defRPr>
            </a:lvl1pPr>
          </a:lstStyle>
          <a:p>
            <a:pPr/>
            <a:r>
              <a:t>1822 e processo de formação do Estado nacional no Brasil</a:t>
            </a:r>
          </a:p>
        </p:txBody>
      </p:sp>
      <p:sp>
        <p:nvSpPr>
          <p:cNvPr id="94" name="CaixaDeTexto 2"/>
          <p:cNvSpPr txBox="1"/>
          <p:nvPr/>
        </p:nvSpPr>
        <p:spPr>
          <a:xfrm>
            <a:off x="1462045" y="2691572"/>
            <a:ext cx="13331910" cy="348016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nSpc>
                <a:spcPts val="5400"/>
              </a:lnSpc>
              <a:defRPr sz="3600">
                <a:latin typeface="Arial"/>
                <a:ea typeface="Arial"/>
                <a:cs typeface="Arial"/>
                <a:sym typeface="Arial"/>
              </a:defRPr>
            </a:pPr>
          </a:p>
          <a:p>
            <a:pPr marL="571500" indent="-571500">
              <a:lnSpc>
                <a:spcPts val="5400"/>
              </a:lnSpc>
              <a:buSzPct val="100000"/>
              <a:buChar char="-"/>
              <a:defRPr sz="3600">
                <a:latin typeface="Arial"/>
                <a:ea typeface="Arial"/>
                <a:cs typeface="Arial"/>
                <a:sym typeface="Arial"/>
              </a:defRPr>
            </a:pPr>
            <a:r>
              <a:t>Qual o sentido da palavra “brasileiro”?</a:t>
            </a:r>
          </a:p>
          <a:p>
            <a:pPr marL="571500" indent="-571500">
              <a:lnSpc>
                <a:spcPts val="5400"/>
              </a:lnSpc>
              <a:buSzPct val="100000"/>
              <a:buChar char="-"/>
              <a:defRPr sz="3600">
                <a:latin typeface="Arial"/>
                <a:ea typeface="Arial"/>
                <a:cs typeface="Arial"/>
                <a:sym typeface="Arial"/>
              </a:defRPr>
            </a:pPr>
            <a:r>
              <a:t>Quais as percepções, projetos, sentimentos e práticas quanto </a:t>
            </a:r>
          </a:p>
          <a:p>
            <a:pPr>
              <a:lnSpc>
                <a:spcPts val="5400"/>
              </a:lnSpc>
              <a:defRPr sz="3600">
                <a:latin typeface="Arial"/>
                <a:ea typeface="Arial"/>
                <a:cs typeface="Arial"/>
                <a:sym typeface="Arial"/>
              </a:defRPr>
            </a:pPr>
            <a:r>
              <a:t>à dimensão da(s) língua(s)</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6" name="folha-rosto.jpg" descr="folha-rosto.jpg"/>
          <p:cNvPicPr>
            <a:picLocks noChangeAspect="1"/>
          </p:cNvPicPr>
          <p:nvPr/>
        </p:nvPicPr>
        <p:blipFill>
          <a:blip r:embed="rId3">
            <a:extLst/>
          </a:blip>
          <a:stretch>
            <a:fillRect/>
          </a:stretch>
        </p:blipFill>
        <p:spPr>
          <a:xfrm>
            <a:off x="9005093" y="5116814"/>
            <a:ext cx="2398523" cy="3424557"/>
          </a:xfrm>
          <a:prstGeom prst="rect">
            <a:avLst/>
          </a:prstGeom>
          <a:ln w="12700">
            <a:miter lim="400000"/>
          </a:ln>
        </p:spPr>
      </p:pic>
      <p:sp>
        <p:nvSpPr>
          <p:cNvPr id="97" name="Imprensa e expansão da cultura escrita:…"/>
          <p:cNvSpPr txBox="1"/>
          <p:nvPr/>
        </p:nvSpPr>
        <p:spPr>
          <a:xfrm>
            <a:off x="350570" y="5184547"/>
            <a:ext cx="8390500" cy="16921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700"/>
            </a:pPr>
            <a:r>
              <a:t>Imprensa e expansão da cultura escrita:</a:t>
            </a:r>
          </a:p>
          <a:p>
            <a:pPr>
              <a:defRPr sz="2700"/>
            </a:pPr>
          </a:p>
          <a:p>
            <a:pPr>
              <a:defRPr sz="2700"/>
            </a:pPr>
            <a:r>
              <a:t>Diccionario da Lingua Brasileira, de Luís Maria da Silva Pinto</a:t>
            </a:r>
          </a:p>
          <a:p>
            <a:pPr>
              <a:defRPr sz="2700"/>
            </a:pPr>
            <a:r>
              <a:t>Ouro Preto, Tipografia de Silva, 1832</a:t>
            </a:r>
          </a:p>
        </p:txBody>
      </p:sp>
      <p:sp>
        <p:nvSpPr>
          <p:cNvPr id="98" name="Câmara dos Deputados - debates sobre a(s) línguas (s) e legislação…"/>
          <p:cNvSpPr txBox="1"/>
          <p:nvPr/>
        </p:nvSpPr>
        <p:spPr>
          <a:xfrm>
            <a:off x="191030" y="485389"/>
            <a:ext cx="9836440" cy="16921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700"/>
            </a:pPr>
            <a:r>
              <a:t>Câmara dos Deputados - debates sobre a(s) línguas (s) e legislação</a:t>
            </a:r>
          </a:p>
          <a:p>
            <a:pPr>
              <a:defRPr sz="2700"/>
            </a:pPr>
          </a:p>
          <a:p>
            <a:pPr>
              <a:defRPr sz="2700"/>
            </a:pPr>
            <a:r>
              <a:t>Lei de 15 de outubro de 1827, criação das escolas de primeiras letras- </a:t>
            </a:r>
          </a:p>
          <a:p>
            <a:pPr>
              <a:defRPr sz="2700"/>
            </a:pPr>
            <a:r>
              <a:t>“ensino da gramática da </a:t>
            </a:r>
            <a:r>
              <a:rPr i="1"/>
              <a:t>língua nacional</a:t>
            </a:r>
            <a:r>
              <a:t>”</a:t>
            </a:r>
          </a:p>
        </p:txBody>
      </p:sp>
      <p:sp>
        <p:nvSpPr>
          <p:cNvPr id="99" name="1832 - regulamentação de Lei de 1831, que proibiu a entrada de escravos no país,…"/>
          <p:cNvSpPr txBox="1"/>
          <p:nvPr/>
        </p:nvSpPr>
        <p:spPr>
          <a:xfrm>
            <a:off x="268985" y="2597902"/>
            <a:ext cx="14890866" cy="169216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700"/>
            </a:pPr>
            <a:r>
              <a:t>1832 - regulamentação de Lei de 1831, que proibiu a entrada de escravos no país,</a:t>
            </a:r>
          </a:p>
          <a:p>
            <a:pPr>
              <a:defRPr sz="2700"/>
            </a:pPr>
            <a:r>
              <a:t>afirmava que em caso de suspeita de tráfico, uma autoridade deveria examinar o “preto boçal” para saber </a:t>
            </a:r>
          </a:p>
          <a:p>
            <a:pPr>
              <a:defRPr sz="2700"/>
            </a:pPr>
            <a:r>
              <a:t>“se entende a língua brasileira”.</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 name="CaixaDeTexto 1"/>
          <p:cNvSpPr txBox="1"/>
          <p:nvPr/>
        </p:nvSpPr>
        <p:spPr>
          <a:xfrm>
            <a:off x="228548" y="263278"/>
            <a:ext cx="10831276" cy="278360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nSpc>
                <a:spcPts val="5400"/>
              </a:lnSpc>
              <a:defRPr b="1" sz="3200">
                <a:latin typeface="Arial"/>
                <a:ea typeface="Arial"/>
                <a:cs typeface="Arial"/>
                <a:sym typeface="Arial"/>
              </a:defRPr>
            </a:pPr>
            <a:r>
              <a:t>Brasileiro, língua brasileira - Outros?</a:t>
            </a:r>
          </a:p>
          <a:p>
            <a:pPr>
              <a:lnSpc>
                <a:spcPts val="5400"/>
              </a:lnSpc>
              <a:defRPr b="1" sz="3200">
                <a:latin typeface="Arial"/>
                <a:ea typeface="Arial"/>
                <a:cs typeface="Arial"/>
                <a:sym typeface="Arial"/>
              </a:defRPr>
            </a:pPr>
            <a:r>
              <a:t>Portugal?</a:t>
            </a:r>
          </a:p>
          <a:p>
            <a:pPr>
              <a:lnSpc>
                <a:spcPts val="5400"/>
              </a:lnSpc>
              <a:defRPr b="1" sz="3200">
                <a:latin typeface="Arial"/>
                <a:ea typeface="Arial"/>
                <a:cs typeface="Arial"/>
                <a:sym typeface="Arial"/>
              </a:defRPr>
            </a:pPr>
            <a:r>
              <a:t>Outros “internos" - </a:t>
            </a:r>
          </a:p>
          <a:p>
            <a:pPr>
              <a:lnSpc>
                <a:spcPts val="5400"/>
              </a:lnSpc>
              <a:defRPr b="1" sz="3200">
                <a:latin typeface="Arial"/>
                <a:ea typeface="Arial"/>
                <a:cs typeface="Arial"/>
                <a:sym typeface="Arial"/>
              </a:defRPr>
            </a:pPr>
            <a:r>
              <a:t>Império do Brasil - expansão para dentro (Mattos, 2004)</a:t>
            </a:r>
          </a:p>
        </p:txBody>
      </p:sp>
      <p:sp>
        <p:nvSpPr>
          <p:cNvPr id="104" name="Imagens sobre uma “barbaria poliglota”(Martius)…"/>
          <p:cNvSpPr txBox="1"/>
          <p:nvPr/>
        </p:nvSpPr>
        <p:spPr>
          <a:xfrm>
            <a:off x="255024" y="3567165"/>
            <a:ext cx="14131953" cy="415520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91674" indent="-291674">
              <a:lnSpc>
                <a:spcPts val="5400"/>
              </a:lnSpc>
              <a:buSzPct val="100000"/>
              <a:buChar char="-"/>
              <a:defRPr sz="3200">
                <a:latin typeface="Arial"/>
                <a:ea typeface="Arial"/>
                <a:cs typeface="Arial"/>
                <a:sym typeface="Arial"/>
              </a:defRPr>
            </a:pPr>
            <a:r>
              <a:t>Imagens sobre uma “barbaria poliglota”(Martius)</a:t>
            </a:r>
          </a:p>
          <a:p>
            <a:pPr marL="291674" indent="-291674">
              <a:lnSpc>
                <a:spcPts val="5400"/>
              </a:lnSpc>
              <a:buSzPct val="100000"/>
              <a:buChar char="-"/>
              <a:defRPr sz="3200">
                <a:latin typeface="Arial"/>
                <a:ea typeface="Arial"/>
                <a:cs typeface="Arial"/>
                <a:sym typeface="Arial"/>
              </a:defRPr>
            </a:pPr>
            <a:r>
              <a:t>O lugar do tupi nas formulações sobre a língua brasileira - contraponto/apagamento da diversidade dos povos indígenas </a:t>
            </a:r>
          </a:p>
          <a:p>
            <a:pPr marL="291674" indent="-291674">
              <a:lnSpc>
                <a:spcPts val="5400"/>
              </a:lnSpc>
              <a:buSzPct val="100000"/>
              <a:buChar char="-"/>
              <a:defRPr sz="3200">
                <a:latin typeface="Arial"/>
                <a:ea typeface="Arial"/>
                <a:cs typeface="Arial"/>
                <a:sym typeface="Arial"/>
              </a:defRPr>
            </a:pPr>
            <a:r>
              <a:t>Denegação das línguas africanas (Lado avesso) - contraste entre representações sobre as línguas africanas e a análise dos anúncios de jornal (“fala como crioulo”, “fala perfeitamente”, “ladino e bem falante”)</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 name="CaixaDeTexto 1"/>
          <p:cNvSpPr txBox="1"/>
          <p:nvPr/>
        </p:nvSpPr>
        <p:spPr>
          <a:xfrm>
            <a:off x="397882" y="314247"/>
            <a:ext cx="11500747" cy="2555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nSpc>
                <a:spcPts val="5400"/>
              </a:lnSpc>
              <a:defRPr b="1" sz="3600">
                <a:latin typeface="Arial"/>
                <a:ea typeface="Arial"/>
                <a:cs typeface="Arial"/>
                <a:sym typeface="Arial"/>
              </a:defRPr>
            </a:pPr>
            <a:r>
              <a:t>Língua </a:t>
            </a:r>
            <a:r>
              <a:rPr i="1"/>
              <a:t>bunda</a:t>
            </a:r>
            <a:endParaRPr i="1"/>
          </a:p>
          <a:p>
            <a:pPr algn="just">
              <a:defRPr sz="2300">
                <a:solidFill>
                  <a:srgbClr val="222222"/>
                </a:solidFill>
                <a:latin typeface="Times Roman"/>
                <a:ea typeface="Times Roman"/>
                <a:cs typeface="Times Roman"/>
                <a:sym typeface="Times Roman"/>
              </a:defRPr>
            </a:pPr>
            <a:r>
              <a:t>VALERA, Juan. A poesia brasileira. </a:t>
            </a:r>
            <a:r>
              <a:rPr i="1"/>
              <a:t>Guanabara. Revista Mensal Artística, Científica e Literária</a:t>
            </a:r>
            <a:r>
              <a:t>. </a:t>
            </a:r>
          </a:p>
          <a:p>
            <a:pPr algn="just">
              <a:defRPr sz="2300">
                <a:solidFill>
                  <a:srgbClr val="222222"/>
                </a:solidFill>
                <a:latin typeface="Times Roman"/>
                <a:ea typeface="Times Roman"/>
                <a:cs typeface="Times Roman"/>
                <a:sym typeface="Times Roman"/>
              </a:defRPr>
            </a:pPr>
            <a:r>
              <a:t>1855 e 1856, p. 198.</a:t>
            </a:r>
          </a:p>
          <a:p>
            <a:pPr algn="just">
              <a:defRPr sz="2300">
                <a:solidFill>
                  <a:srgbClr val="222222"/>
                </a:solidFill>
                <a:latin typeface="Times Roman"/>
                <a:ea typeface="Times Roman"/>
                <a:cs typeface="Times Roman"/>
                <a:sym typeface="Times Roman"/>
              </a:defRPr>
            </a:pPr>
          </a:p>
          <a:p>
            <a:pPr algn="just">
              <a:defRPr sz="2300">
                <a:solidFill>
                  <a:srgbClr val="222222"/>
                </a:solidFill>
                <a:latin typeface="Times Roman"/>
                <a:ea typeface="Times Roman"/>
                <a:cs typeface="Times Roman"/>
                <a:sym typeface="Times Roman"/>
              </a:defRPr>
            </a:pPr>
          </a:p>
        </p:txBody>
      </p:sp>
      <p:sp>
        <p:nvSpPr>
          <p:cNvPr id="109" name="CaixaDeTexto 5"/>
          <p:cNvSpPr txBox="1"/>
          <p:nvPr/>
        </p:nvSpPr>
        <p:spPr>
          <a:xfrm>
            <a:off x="347082" y="2323076"/>
            <a:ext cx="12587935" cy="59218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lnSpc>
                <a:spcPct val="120000"/>
              </a:lnSpc>
              <a:defRPr sz="2300">
                <a:solidFill>
                  <a:srgbClr val="222222"/>
                </a:solidFill>
                <a:latin typeface="Times New Roman"/>
                <a:ea typeface="Times New Roman"/>
                <a:cs typeface="Times New Roman"/>
                <a:sym typeface="Times New Roman"/>
              </a:defRPr>
            </a:pPr>
            <a:r>
              <a:t>“… [os brasileiros têm buscado] enriquecer a língua, a que chamam nacional para não denominá-la de portuguesa, e que já era riquíssima com grande número de palavras novas, tomadas nos dialetos americanos, e ainda atrevo-me a afirmar que lhe têm adicionado também palavras das línguas africanas, v. g. da língua buda  da costa do Congo, que é uma das mais perfeitas, que falam os negros (1).”</a:t>
            </a:r>
          </a:p>
          <a:p>
            <a:pPr>
              <a:lnSpc>
                <a:spcPct val="120000"/>
              </a:lnSpc>
              <a:defRPr sz="2300">
                <a:solidFill>
                  <a:srgbClr val="222222"/>
                </a:solidFill>
                <a:latin typeface="Times New Roman"/>
                <a:ea typeface="Times New Roman"/>
                <a:cs typeface="Times New Roman"/>
                <a:sym typeface="Times New Roman"/>
              </a:defRPr>
            </a:pPr>
          </a:p>
          <a:p>
            <a:pPr>
              <a:lnSpc>
                <a:spcPct val="120000"/>
              </a:lnSpc>
              <a:defRPr i="1" sz="2300">
                <a:solidFill>
                  <a:srgbClr val="222222"/>
                </a:solidFill>
                <a:latin typeface="Times New Roman"/>
                <a:ea typeface="Times New Roman"/>
                <a:cs typeface="Times New Roman"/>
                <a:sym typeface="Times New Roman"/>
              </a:defRPr>
            </a:pPr>
            <a:r>
              <a:t>“… los brasileños … hayan añadido tambien palabras de las lenguas de la costa de Africa, acaso </a:t>
            </a:r>
            <a:r>
              <a:rPr b="1"/>
              <a:t>de la lengua bunda y de la lengua del Congo</a:t>
            </a:r>
            <a:r>
              <a:t>, que son las mas perfectas que hablan los negros”. (Revista española de ambos os mundos, 1855)</a:t>
            </a:r>
          </a:p>
          <a:p>
            <a:pPr>
              <a:lnSpc>
                <a:spcPct val="120000"/>
              </a:lnSpc>
              <a:defRPr i="1" sz="2300">
                <a:solidFill>
                  <a:srgbClr val="222222"/>
                </a:solidFill>
                <a:latin typeface="Times New Roman"/>
                <a:ea typeface="Times New Roman"/>
                <a:cs typeface="Times New Roman"/>
                <a:sym typeface="Times New Roman"/>
              </a:defRPr>
            </a:pPr>
          </a:p>
          <a:p>
            <a:pPr>
              <a:lnSpc>
                <a:spcPct val="120000"/>
              </a:lnSpc>
              <a:defRPr sz="2300">
                <a:solidFill>
                  <a:srgbClr val="222222"/>
                </a:solidFill>
                <a:latin typeface="Times New Roman"/>
                <a:ea typeface="Times New Roman"/>
                <a:cs typeface="Times New Roman"/>
                <a:sym typeface="Times New Roman"/>
              </a:defRPr>
            </a:pPr>
            <a:r>
              <a:t>Editores colocam uma nota de rodapé:</a:t>
            </a:r>
          </a:p>
          <a:p>
            <a:pPr>
              <a:lnSpc>
                <a:spcPct val="120000"/>
              </a:lnSpc>
              <a:defRPr sz="2300">
                <a:solidFill>
                  <a:srgbClr val="222222"/>
                </a:solidFill>
                <a:latin typeface="Times New Roman"/>
                <a:ea typeface="Times New Roman"/>
                <a:cs typeface="Times New Roman"/>
                <a:sym typeface="Times New Roman"/>
              </a:defRPr>
            </a:pPr>
          </a:p>
          <a:p>
            <a:pPr>
              <a:lnSpc>
                <a:spcPct val="120000"/>
              </a:lnSpc>
              <a:defRPr sz="2300">
                <a:solidFill>
                  <a:srgbClr val="222222"/>
                </a:solidFill>
                <a:latin typeface="Times New Roman"/>
                <a:ea typeface="Times New Roman"/>
                <a:cs typeface="Times New Roman"/>
                <a:sym typeface="Times New Roman"/>
              </a:defRPr>
            </a:pPr>
            <a:r>
              <a:t> “Parece-nos sumamente injusto o que diz o ilustre viajante; porque se algumas palavras dos dialetos africanos se acham introduzidas entre nós, não são elas jamais empregadas por pessoas instruídas e bem educadas.”</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 name="“geringonça luso-africana”…"/>
          <p:cNvSpPr txBox="1"/>
          <p:nvPr/>
        </p:nvSpPr>
        <p:spPr>
          <a:xfrm>
            <a:off x="648230" y="1120389"/>
            <a:ext cx="7050148" cy="389915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800"/>
            </a:pPr>
            <a:r>
              <a:t>“geringonça luso-africana”</a:t>
            </a:r>
          </a:p>
          <a:p>
            <a:pPr>
              <a:defRPr sz="2800"/>
            </a:pPr>
          </a:p>
          <a:p>
            <a:pPr>
              <a:defRPr sz="2800"/>
            </a:pPr>
            <a:r>
              <a:t>“sotaque caçanje”</a:t>
            </a:r>
          </a:p>
          <a:p>
            <a:pPr>
              <a:defRPr sz="2800"/>
            </a:pPr>
          </a:p>
          <a:p>
            <a:pPr>
              <a:defRPr sz="2800"/>
            </a:pPr>
            <a:r>
              <a:t>“português nagô”</a:t>
            </a:r>
          </a:p>
          <a:p>
            <a:pPr>
              <a:defRPr sz="2800"/>
            </a:pPr>
          </a:p>
          <a:p>
            <a:pPr>
              <a:defRPr sz="2800"/>
            </a:pPr>
            <a:r>
              <a:t>“língua de preto”</a:t>
            </a:r>
          </a:p>
          <a:p>
            <a:pPr>
              <a:defRPr sz="2800"/>
            </a:pPr>
          </a:p>
          <a:p>
            <a:pPr>
              <a:defRPr sz="2800"/>
            </a:pPr>
            <a:r>
              <a:t>“língua estropiada” que “corrompe a mocidade”</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 name="Para uma história social das línguas africanas no Brasil"/>
          <p:cNvSpPr txBox="1"/>
          <p:nvPr/>
        </p:nvSpPr>
        <p:spPr>
          <a:xfrm>
            <a:off x="230897" y="371589"/>
            <a:ext cx="10377238" cy="269633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3700"/>
            </a:pPr>
            <a:r>
              <a:t>Para uma história social das línguas africanas no Brasil</a:t>
            </a:r>
          </a:p>
          <a:p>
            <a:pPr>
              <a:defRPr sz="7200"/>
            </a:pPr>
          </a:p>
          <a:p>
            <a:pPr>
              <a:defRPr sz="7200"/>
            </a:pPr>
            <a:r>
              <a:t>  </a:t>
            </a:r>
          </a:p>
        </p:txBody>
      </p:sp>
      <p:sp>
        <p:nvSpPr>
          <p:cNvPr id="116" name="compreensão sobre a experiência da escravidão e as questões da linguagem…"/>
          <p:cNvSpPr txBox="1"/>
          <p:nvPr/>
        </p:nvSpPr>
        <p:spPr>
          <a:xfrm>
            <a:off x="-1249746" y="1950898"/>
            <a:ext cx="9641608" cy="712740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7" marL="3733800" indent="-571500" defTabSz="584200">
              <a:spcBef>
                <a:spcPts val="10000"/>
              </a:spcBef>
              <a:buSzPct val="71000"/>
              <a:buFont typeface="Zapf Dingbats"/>
              <a:buChar char="➡"/>
              <a:defRPr sz="2700">
                <a:latin typeface="Gill Sans"/>
                <a:ea typeface="Gill Sans"/>
                <a:cs typeface="Gill Sans"/>
                <a:sym typeface="Gill Sans"/>
              </a:defRPr>
            </a:pPr>
            <a:r>
              <a:t>compreensão sobre a experiência da escravidão e as questões da linguagem</a:t>
            </a:r>
          </a:p>
          <a:p>
            <a:pPr lvl="7" marL="3733800" indent="-571500" defTabSz="584200">
              <a:spcBef>
                <a:spcPts val="2400"/>
              </a:spcBef>
              <a:buSzPct val="71000"/>
              <a:buFont typeface="Zapf Dingbats"/>
              <a:buChar char="➡"/>
              <a:defRPr sz="2700">
                <a:latin typeface="Gill Sans"/>
                <a:ea typeface="Gill Sans"/>
                <a:cs typeface="Gill Sans"/>
                <a:sym typeface="Gill Sans"/>
              </a:defRPr>
            </a:pPr>
            <a:r>
              <a:t>as formas de</a:t>
            </a:r>
            <a:r>
              <a:rPr i="1"/>
              <a:t> </a:t>
            </a:r>
            <a:r>
              <a:rPr i="1">
                <a:solidFill>
                  <a:srgbClr val="180AF9"/>
                </a:solidFill>
              </a:rPr>
              <a:t>comunidade linguística</a:t>
            </a:r>
            <a:r>
              <a:t> relacionadas à construção da ordem escravista e ao tráfico de africanos no mundo atlântico.</a:t>
            </a:r>
          </a:p>
          <a:p>
            <a:pPr lvl="7" marL="3733800" indent="-571500" defTabSz="584200">
              <a:spcBef>
                <a:spcPts val="2400"/>
              </a:spcBef>
              <a:buSzPct val="71000"/>
              <a:buFont typeface="Zapf Dingbats"/>
              <a:buChar char="➡"/>
              <a:defRPr i="1" sz="2700">
                <a:latin typeface="Gill Sans"/>
                <a:ea typeface="Gill Sans"/>
                <a:cs typeface="Gill Sans"/>
                <a:sym typeface="Gill Sans"/>
              </a:defRPr>
            </a:pPr>
            <a:r>
              <a:t>a comunicação entre diferentes e desiguais</a:t>
            </a:r>
          </a:p>
          <a:p>
            <a:pPr lvl="7" marL="3733800" indent="-571500" defTabSz="584200">
              <a:spcBef>
                <a:spcPts val="2400"/>
              </a:spcBef>
              <a:buSzPct val="71000"/>
              <a:buFont typeface="Zapf Dingbats"/>
              <a:buChar char="➡"/>
              <a:defRPr i="1" sz="2700">
                <a:latin typeface="Gill Sans"/>
                <a:ea typeface="Gill Sans"/>
                <a:cs typeface="Gill Sans"/>
                <a:sym typeface="Gill Sans"/>
              </a:defRPr>
            </a:pPr>
            <a:r>
              <a:t>2 registros Arte da Língua de Angola (1697) e Obra nova da língua mina/geral de mina (1731-1741) - o que há de específico nesses 50 anos de finais do s. XVII e primeira metade do XVIII?</a:t>
            </a:r>
          </a:p>
          <a:p>
            <a:pPr defTabSz="584200">
              <a:spcBef>
                <a:spcPts val="2400"/>
              </a:spcBef>
              <a:defRPr i="1" sz="2700">
                <a:latin typeface="Gill Sans"/>
                <a:ea typeface="Gill Sans"/>
                <a:cs typeface="Gill Sans"/>
                <a:sym typeface="Gill Sans"/>
              </a:defRPr>
            </a:pPr>
          </a:p>
          <a:p>
            <a:pPr defTabSz="584200">
              <a:spcBef>
                <a:spcPts val="2400"/>
              </a:spcBef>
              <a:defRPr i="1" sz="2700">
                <a:latin typeface="Gill Sans"/>
                <a:ea typeface="Gill Sans"/>
                <a:cs typeface="Gill Sans"/>
                <a:sym typeface="Gill Sans"/>
              </a:defRPr>
            </a:pPr>
            <a:r>
              <a:t>-</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Tema do Office">
  <a:themeElements>
    <a:clrScheme name="Tema do Office">
      <a:dk1>
        <a:srgbClr val="000000"/>
      </a:dk1>
      <a:lt1>
        <a:srgbClr val="EFEFE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ema do Office">
      <a:majorFont>
        <a:latin typeface="Calibri"/>
        <a:ea typeface="Calibri"/>
        <a:cs typeface="Calibri"/>
      </a:majorFont>
      <a:minorFont>
        <a:latin typeface="Helvetica"/>
        <a:ea typeface="Helvetica"/>
        <a:cs typeface="Helvetica"/>
      </a:minorFont>
    </a:fontScheme>
    <a:fmtScheme name="Tema do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Tema do Office">
  <a:themeElements>
    <a:clrScheme name="Tema do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ema do Office">
      <a:majorFont>
        <a:latin typeface="Calibri"/>
        <a:ea typeface="Calibri"/>
        <a:cs typeface="Calibri"/>
      </a:majorFont>
      <a:minorFont>
        <a:latin typeface="Helvetica"/>
        <a:ea typeface="Helvetica"/>
        <a:cs typeface="Helvetica"/>
      </a:minorFont>
    </a:fontScheme>
    <a:fmtScheme name="Tema do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